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4" r:id="rId26"/>
    <p:sldId id="285" r:id="rId27"/>
    <p:sldId id="286" r:id="rId28"/>
    <p:sldId id="287" r:id="rId29"/>
    <p:sldId id="288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9118600" cy="6845300"/>
  <p:notesSz cx="9118600" cy="6845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9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88404" y="2435098"/>
            <a:ext cx="2541790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67790" y="3833368"/>
            <a:ext cx="6383020" cy="171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5930" y="1574419"/>
            <a:ext cx="3966591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96079" y="1574419"/>
            <a:ext cx="3966591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44353" cy="5267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443" y="128270"/>
            <a:ext cx="8305182" cy="27508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97383" y="0"/>
            <a:ext cx="277495" cy="264795"/>
          </a:xfrm>
          <a:custGeom>
            <a:avLst/>
            <a:gdLst/>
            <a:ahLst/>
            <a:cxnLst/>
            <a:rect l="l" t="t" r="r" b="b"/>
            <a:pathLst>
              <a:path w="277495" h="264795">
                <a:moveTo>
                  <a:pt x="137922" y="128270"/>
                </a:moveTo>
                <a:lnTo>
                  <a:pt x="0" y="128270"/>
                </a:lnTo>
                <a:lnTo>
                  <a:pt x="0" y="264680"/>
                </a:lnTo>
                <a:lnTo>
                  <a:pt x="137922" y="264680"/>
                </a:lnTo>
                <a:lnTo>
                  <a:pt x="137922" y="128270"/>
                </a:lnTo>
                <a:close/>
              </a:path>
              <a:path w="277495" h="264795">
                <a:moveTo>
                  <a:pt x="277380" y="0"/>
                </a:moveTo>
                <a:lnTo>
                  <a:pt x="137922" y="0"/>
                </a:lnTo>
                <a:lnTo>
                  <a:pt x="137922" y="128270"/>
                </a:lnTo>
                <a:lnTo>
                  <a:pt x="277380" y="128270"/>
                </a:lnTo>
                <a:lnTo>
                  <a:pt x="277380" y="0"/>
                </a:lnTo>
                <a:close/>
              </a:path>
            </a:pathLst>
          </a:custGeom>
          <a:solidFill>
            <a:srgbClr val="CBC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5317" y="128270"/>
            <a:ext cx="139700" cy="142240"/>
          </a:xfrm>
          <a:custGeom>
            <a:avLst/>
            <a:gdLst/>
            <a:ahLst/>
            <a:cxnLst/>
            <a:rect l="l" t="t" r="r" b="b"/>
            <a:pathLst>
              <a:path w="139700" h="142240">
                <a:moveTo>
                  <a:pt x="139446" y="141731"/>
                </a:moveTo>
                <a:lnTo>
                  <a:pt x="139446" y="0"/>
                </a:lnTo>
                <a:lnTo>
                  <a:pt x="0" y="0"/>
                </a:lnTo>
                <a:lnTo>
                  <a:pt x="0" y="141731"/>
                </a:lnTo>
                <a:lnTo>
                  <a:pt x="139446" y="141731"/>
                </a:lnTo>
                <a:close/>
              </a:path>
            </a:pathLst>
          </a:custGeom>
          <a:solidFill>
            <a:srgbClr val="9696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61759" y="267715"/>
            <a:ext cx="137160" cy="135890"/>
          </a:xfrm>
          <a:custGeom>
            <a:avLst/>
            <a:gdLst/>
            <a:ahLst/>
            <a:cxnLst/>
            <a:rect l="l" t="t" r="r" b="b"/>
            <a:pathLst>
              <a:path w="137160" h="135890">
                <a:moveTo>
                  <a:pt x="0" y="135635"/>
                </a:moveTo>
                <a:lnTo>
                  <a:pt x="137159" y="135635"/>
                </a:lnTo>
                <a:lnTo>
                  <a:pt x="137159" y="0"/>
                </a:lnTo>
                <a:lnTo>
                  <a:pt x="0" y="0"/>
                </a:lnTo>
                <a:lnTo>
                  <a:pt x="0" y="135635"/>
                </a:lnTo>
                <a:close/>
              </a:path>
            </a:pathLst>
          </a:custGeom>
          <a:solidFill>
            <a:srgbClr val="CBC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9265" y="129794"/>
            <a:ext cx="140970" cy="138430"/>
          </a:xfrm>
          <a:custGeom>
            <a:avLst/>
            <a:gdLst/>
            <a:ahLst/>
            <a:cxnLst/>
            <a:rect l="l" t="t" r="r" b="b"/>
            <a:pathLst>
              <a:path w="140970" h="138429">
                <a:moveTo>
                  <a:pt x="140969" y="137921"/>
                </a:moveTo>
                <a:lnTo>
                  <a:pt x="140969" y="0"/>
                </a:lnTo>
                <a:lnTo>
                  <a:pt x="0" y="0"/>
                </a:lnTo>
                <a:lnTo>
                  <a:pt x="0" y="137921"/>
                </a:lnTo>
                <a:lnTo>
                  <a:pt x="140969" y="137921"/>
                </a:lnTo>
                <a:close/>
              </a:path>
            </a:pathLst>
          </a:custGeom>
          <a:solidFill>
            <a:srgbClr val="262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61759" y="264667"/>
            <a:ext cx="273685" cy="275590"/>
          </a:xfrm>
          <a:custGeom>
            <a:avLst/>
            <a:gdLst/>
            <a:ahLst/>
            <a:cxnLst/>
            <a:rect l="l" t="t" r="r" b="b"/>
            <a:pathLst>
              <a:path w="273684" h="275590">
                <a:moveTo>
                  <a:pt x="273558" y="0"/>
                </a:moveTo>
                <a:lnTo>
                  <a:pt x="135636" y="0"/>
                </a:lnTo>
                <a:lnTo>
                  <a:pt x="135636" y="138684"/>
                </a:lnTo>
                <a:lnTo>
                  <a:pt x="0" y="138684"/>
                </a:lnTo>
                <a:lnTo>
                  <a:pt x="0" y="275082"/>
                </a:lnTo>
                <a:lnTo>
                  <a:pt x="137160" y="275082"/>
                </a:lnTo>
                <a:lnTo>
                  <a:pt x="137160" y="138684"/>
                </a:lnTo>
                <a:lnTo>
                  <a:pt x="273558" y="138684"/>
                </a:lnTo>
                <a:lnTo>
                  <a:pt x="273558" y="0"/>
                </a:lnTo>
                <a:close/>
              </a:path>
            </a:pathLst>
          </a:custGeom>
          <a:solidFill>
            <a:srgbClr val="9696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4135" y="399795"/>
            <a:ext cx="8070329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2685" y="1724152"/>
            <a:ext cx="7364095" cy="1931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0324" y="6366129"/>
            <a:ext cx="2917952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5930" y="6366129"/>
            <a:ext cx="2097278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65392" y="6366129"/>
            <a:ext cx="2097278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inghamton.edu/~lijun/Research/3DFE/3DFE_Analysis.html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jpg"/><Relationship Id="rId18" Type="http://schemas.openxmlformats.org/officeDocument/2006/relationships/image" Target="../media/image59.jpg"/><Relationship Id="rId26" Type="http://schemas.openxmlformats.org/officeDocument/2006/relationships/image" Target="../media/image67.png"/><Relationship Id="rId3" Type="http://schemas.openxmlformats.org/officeDocument/2006/relationships/image" Target="../media/image44.jpg"/><Relationship Id="rId21" Type="http://schemas.openxmlformats.org/officeDocument/2006/relationships/image" Target="../media/image62.png"/><Relationship Id="rId7" Type="http://schemas.openxmlformats.org/officeDocument/2006/relationships/image" Target="../media/image48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5" Type="http://schemas.openxmlformats.org/officeDocument/2006/relationships/image" Target="../media/image66.png"/><Relationship Id="rId2" Type="http://schemas.openxmlformats.org/officeDocument/2006/relationships/image" Target="../media/image43.jpg"/><Relationship Id="rId16" Type="http://schemas.openxmlformats.org/officeDocument/2006/relationships/image" Target="../media/image57.jp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24" Type="http://schemas.openxmlformats.org/officeDocument/2006/relationships/image" Target="../media/image65.jpg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jpg"/><Relationship Id="rId19" Type="http://schemas.openxmlformats.org/officeDocument/2006/relationships/image" Target="../media/image60.png"/><Relationship Id="rId4" Type="http://schemas.openxmlformats.org/officeDocument/2006/relationships/image" Target="../media/image45.jpg"/><Relationship Id="rId9" Type="http://schemas.openxmlformats.org/officeDocument/2006/relationships/image" Target="../media/image50.jp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jp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jpg"/><Relationship Id="rId16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hyperlink" Target="http://personalpages.manchester.ac.uk/staff/timothy.f.cootes/" TargetMode="External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casa.google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hyperlink" Target="http://picasa.google.com/" TargetMode="External"/><Relationship Id="rId3" Type="http://schemas.openxmlformats.org/officeDocument/2006/relationships/image" Target="../media/image110.jpg"/><Relationship Id="rId7" Type="http://schemas.openxmlformats.org/officeDocument/2006/relationships/image" Target="../media/image114.png"/><Relationship Id="rId12" Type="http://schemas.openxmlformats.org/officeDocument/2006/relationships/image" Target="../media/image119.jpg"/><Relationship Id="rId17" Type="http://schemas.openxmlformats.org/officeDocument/2006/relationships/image" Target="../media/image123.png"/><Relationship Id="rId2" Type="http://schemas.openxmlformats.org/officeDocument/2006/relationships/image" Target="../media/image109.jp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4.jpg"/><Relationship Id="rId10" Type="http://schemas.openxmlformats.org/officeDocument/2006/relationships/image" Target="../media/image117.jpg"/><Relationship Id="rId4" Type="http://schemas.openxmlformats.org/officeDocument/2006/relationships/image" Target="../media/image111.png"/><Relationship Id="rId9" Type="http://schemas.openxmlformats.org/officeDocument/2006/relationships/image" Target="../media/image116.jpg"/><Relationship Id="rId1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82.png"/><Relationship Id="rId7" Type="http://schemas.openxmlformats.org/officeDocument/2006/relationships/image" Target="../media/image129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png"/><Relationship Id="rId10" Type="http://schemas.openxmlformats.org/officeDocument/2006/relationships/hyperlink" Target="http://www.cs.binghamton.edu/~lijun/Research/3DFE/3DFE_Analysis.html" TargetMode="External"/><Relationship Id="rId4" Type="http://schemas.openxmlformats.org/officeDocument/2006/relationships/image" Target="../media/image144.png"/><Relationship Id="rId9" Type="http://schemas.openxmlformats.org/officeDocument/2006/relationships/image" Target="../media/image14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g"/><Relationship Id="rId3" Type="http://schemas.openxmlformats.org/officeDocument/2006/relationships/image" Target="../media/image151.png"/><Relationship Id="rId7" Type="http://schemas.openxmlformats.org/officeDocument/2006/relationships/image" Target="../media/image155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11" Type="http://schemas.openxmlformats.org/officeDocument/2006/relationships/image" Target="../media/image159.png"/><Relationship Id="rId5" Type="http://schemas.openxmlformats.org/officeDocument/2006/relationships/image" Target="../media/image153.jp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6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jpg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jpg"/><Relationship Id="rId7" Type="http://schemas.openxmlformats.org/officeDocument/2006/relationships/image" Target="../media/image169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10" Type="http://schemas.openxmlformats.org/officeDocument/2006/relationships/image" Target="../media/image172.png"/><Relationship Id="rId4" Type="http://schemas.openxmlformats.org/officeDocument/2006/relationships/image" Target="../media/image166.jpg"/><Relationship Id="rId9" Type="http://schemas.openxmlformats.org/officeDocument/2006/relationships/image" Target="../media/image1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21" Type="http://schemas.openxmlformats.org/officeDocument/2006/relationships/image" Target="../media/image30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2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ujefetevigila.com/" TargetMode="External"/><Relationship Id="rId3" Type="http://schemas.openxmlformats.org/officeDocument/2006/relationships/image" Target="../media/image33.jpg"/><Relationship Id="rId7" Type="http://schemas.openxmlformats.org/officeDocument/2006/relationships/hyperlink" Target="http://multiples.about.com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www.nypost.com/" TargetMode="External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ion.ucsd.edu/~leekc/ExtYaleDatabase/ExtYaleB.html" TargetMode="Externa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18600" cy="6845300"/>
            <a:chOff x="0" y="0"/>
            <a:chExt cx="9118600" cy="6845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143756" cy="6845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3463" y="1684273"/>
              <a:ext cx="7415530" cy="2533650"/>
            </a:xfrm>
            <a:custGeom>
              <a:avLst/>
              <a:gdLst/>
              <a:ahLst/>
              <a:cxnLst/>
              <a:rect l="l" t="t" r="r" b="b"/>
              <a:pathLst>
                <a:path w="7415530" h="2533650">
                  <a:moveTo>
                    <a:pt x="0" y="0"/>
                  </a:moveTo>
                  <a:lnTo>
                    <a:pt x="0" y="2533650"/>
                  </a:lnTo>
                  <a:lnTo>
                    <a:pt x="7415136" y="2533650"/>
                  </a:lnTo>
                  <a:lnTo>
                    <a:pt x="7415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463" y="3586226"/>
              <a:ext cx="568960" cy="631825"/>
            </a:xfrm>
            <a:custGeom>
              <a:avLst/>
              <a:gdLst/>
              <a:ahLst/>
              <a:cxnLst/>
              <a:rect l="l" t="t" r="r" b="b"/>
              <a:pathLst>
                <a:path w="568960" h="631825">
                  <a:moveTo>
                    <a:pt x="0" y="631698"/>
                  </a:moveTo>
                  <a:lnTo>
                    <a:pt x="568452" y="631698"/>
                  </a:lnTo>
                  <a:lnTo>
                    <a:pt x="568452" y="0"/>
                  </a:lnTo>
                  <a:lnTo>
                    <a:pt x="0" y="0"/>
                  </a:lnTo>
                  <a:lnTo>
                    <a:pt x="0" y="631698"/>
                  </a:lnTo>
                  <a:close/>
                </a:path>
              </a:pathLst>
            </a:custGeom>
            <a:solidFill>
              <a:srgbClr val="96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3463" y="1060195"/>
              <a:ext cx="1151890" cy="1257300"/>
            </a:xfrm>
            <a:custGeom>
              <a:avLst/>
              <a:gdLst/>
              <a:ahLst/>
              <a:cxnLst/>
              <a:rect l="l" t="t" r="r" b="b"/>
              <a:pathLst>
                <a:path w="1151889" h="1257300">
                  <a:moveTo>
                    <a:pt x="565404" y="624078"/>
                  </a:moveTo>
                  <a:lnTo>
                    <a:pt x="0" y="624078"/>
                  </a:lnTo>
                  <a:lnTo>
                    <a:pt x="0" y="1257300"/>
                  </a:lnTo>
                  <a:lnTo>
                    <a:pt x="565404" y="1257300"/>
                  </a:lnTo>
                  <a:lnTo>
                    <a:pt x="565404" y="624078"/>
                  </a:lnTo>
                  <a:close/>
                </a:path>
                <a:path w="1151889" h="1257300">
                  <a:moveTo>
                    <a:pt x="1151382" y="0"/>
                  </a:moveTo>
                  <a:lnTo>
                    <a:pt x="565404" y="0"/>
                  </a:lnTo>
                  <a:lnTo>
                    <a:pt x="565404" y="624078"/>
                  </a:lnTo>
                  <a:lnTo>
                    <a:pt x="1151382" y="624078"/>
                  </a:lnTo>
                  <a:lnTo>
                    <a:pt x="1151382" y="0"/>
                  </a:lnTo>
                  <a:close/>
                </a:path>
              </a:pathLst>
            </a:custGeom>
            <a:solidFill>
              <a:srgbClr val="CBC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8915" y="3586226"/>
              <a:ext cx="584835" cy="631825"/>
            </a:xfrm>
            <a:custGeom>
              <a:avLst/>
              <a:gdLst/>
              <a:ahLst/>
              <a:cxnLst/>
              <a:rect l="l" t="t" r="r" b="b"/>
              <a:pathLst>
                <a:path w="584835" h="631825">
                  <a:moveTo>
                    <a:pt x="0" y="631698"/>
                  </a:moveTo>
                  <a:lnTo>
                    <a:pt x="584454" y="631698"/>
                  </a:lnTo>
                  <a:lnTo>
                    <a:pt x="584454" y="0"/>
                  </a:lnTo>
                  <a:lnTo>
                    <a:pt x="0" y="0"/>
                  </a:lnTo>
                  <a:lnTo>
                    <a:pt x="0" y="631698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68867" y="1684273"/>
              <a:ext cx="586105" cy="643255"/>
            </a:xfrm>
            <a:custGeom>
              <a:avLst/>
              <a:gdLst/>
              <a:ahLst/>
              <a:cxnLst/>
              <a:rect l="l" t="t" r="r" b="b"/>
              <a:pathLst>
                <a:path w="586105" h="643255">
                  <a:moveTo>
                    <a:pt x="585977" y="643127"/>
                  </a:moveTo>
                  <a:lnTo>
                    <a:pt x="585977" y="0"/>
                  </a:lnTo>
                  <a:lnTo>
                    <a:pt x="0" y="0"/>
                  </a:lnTo>
                  <a:lnTo>
                    <a:pt x="0" y="643127"/>
                  </a:lnTo>
                  <a:lnTo>
                    <a:pt x="585977" y="643127"/>
                  </a:lnTo>
                  <a:close/>
                </a:path>
              </a:pathLst>
            </a:custGeom>
            <a:solidFill>
              <a:srgbClr val="96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8915" y="2317495"/>
              <a:ext cx="574675" cy="624205"/>
            </a:xfrm>
            <a:custGeom>
              <a:avLst/>
              <a:gdLst/>
              <a:ahLst/>
              <a:cxnLst/>
              <a:rect l="l" t="t" r="r" b="b"/>
              <a:pathLst>
                <a:path w="574675" h="624205">
                  <a:moveTo>
                    <a:pt x="0" y="624077"/>
                  </a:moveTo>
                  <a:lnTo>
                    <a:pt x="574548" y="624077"/>
                  </a:lnTo>
                  <a:lnTo>
                    <a:pt x="574548" y="0"/>
                  </a:lnTo>
                  <a:lnTo>
                    <a:pt x="0" y="0"/>
                  </a:lnTo>
                  <a:lnTo>
                    <a:pt x="0" y="624077"/>
                  </a:lnTo>
                  <a:close/>
                </a:path>
              </a:pathLst>
            </a:custGeom>
            <a:solidFill>
              <a:srgbClr val="CBC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317495"/>
              <a:ext cx="570865" cy="633730"/>
            </a:xfrm>
            <a:custGeom>
              <a:avLst/>
              <a:gdLst/>
              <a:ahLst/>
              <a:cxnLst/>
              <a:rect l="l" t="t" r="r" b="b"/>
              <a:pathLst>
                <a:path w="570865" h="633730">
                  <a:moveTo>
                    <a:pt x="570369" y="633221"/>
                  </a:moveTo>
                  <a:lnTo>
                    <a:pt x="570369" y="0"/>
                  </a:lnTo>
                  <a:lnTo>
                    <a:pt x="0" y="0"/>
                  </a:lnTo>
                  <a:lnTo>
                    <a:pt x="0" y="633221"/>
                  </a:lnTo>
                  <a:lnTo>
                    <a:pt x="570369" y="633221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3463" y="2317495"/>
              <a:ext cx="574675" cy="633730"/>
            </a:xfrm>
            <a:custGeom>
              <a:avLst/>
              <a:gdLst/>
              <a:ahLst/>
              <a:cxnLst/>
              <a:rect l="l" t="t" r="r" b="b"/>
              <a:pathLst>
                <a:path w="574675" h="633730">
                  <a:moveTo>
                    <a:pt x="574548" y="633222"/>
                  </a:moveTo>
                  <a:lnTo>
                    <a:pt x="574548" y="0"/>
                  </a:lnTo>
                  <a:lnTo>
                    <a:pt x="0" y="0"/>
                  </a:lnTo>
                  <a:lnTo>
                    <a:pt x="0" y="633222"/>
                  </a:lnTo>
                  <a:lnTo>
                    <a:pt x="574548" y="633222"/>
                  </a:lnTo>
                  <a:close/>
                </a:path>
              </a:pathLst>
            </a:custGeom>
            <a:solidFill>
              <a:srgbClr val="96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0463" y="2941573"/>
              <a:ext cx="568960" cy="645160"/>
            </a:xfrm>
            <a:custGeom>
              <a:avLst/>
              <a:gdLst/>
              <a:ahLst/>
              <a:cxnLst/>
              <a:rect l="l" t="t" r="r" b="b"/>
              <a:pathLst>
                <a:path w="568960" h="645160">
                  <a:moveTo>
                    <a:pt x="0" y="644651"/>
                  </a:moveTo>
                  <a:lnTo>
                    <a:pt x="568452" y="644651"/>
                  </a:lnTo>
                  <a:lnTo>
                    <a:pt x="568452" y="0"/>
                  </a:lnTo>
                  <a:lnTo>
                    <a:pt x="0" y="0"/>
                  </a:lnTo>
                  <a:lnTo>
                    <a:pt x="0" y="644651"/>
                  </a:lnTo>
                  <a:close/>
                </a:path>
              </a:pathLst>
            </a:custGeom>
            <a:solidFill>
              <a:srgbClr val="CBC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28915" y="2941573"/>
              <a:ext cx="584835" cy="645160"/>
            </a:xfrm>
            <a:custGeom>
              <a:avLst/>
              <a:gdLst/>
              <a:ahLst/>
              <a:cxnLst/>
              <a:rect l="l" t="t" r="r" b="b"/>
              <a:pathLst>
                <a:path w="584835" h="645160">
                  <a:moveTo>
                    <a:pt x="584454" y="644651"/>
                  </a:moveTo>
                  <a:lnTo>
                    <a:pt x="584454" y="0"/>
                  </a:lnTo>
                  <a:lnTo>
                    <a:pt x="0" y="0"/>
                  </a:lnTo>
                  <a:lnTo>
                    <a:pt x="0" y="644651"/>
                  </a:lnTo>
                  <a:lnTo>
                    <a:pt x="584454" y="644651"/>
                  </a:lnTo>
                  <a:close/>
                </a:path>
              </a:pathLst>
            </a:custGeom>
            <a:solidFill>
              <a:srgbClr val="96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38735" y="2134869"/>
            <a:ext cx="496125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5" dirty="0">
                <a:solidFill>
                  <a:srgbClr val="FFFFFF"/>
                </a:solidFill>
              </a:rPr>
              <a:t>Face</a:t>
            </a:r>
            <a:r>
              <a:rPr sz="5000" spc="-55" dirty="0">
                <a:solidFill>
                  <a:srgbClr val="FFFFFF"/>
                </a:solidFill>
              </a:rPr>
              <a:t> </a:t>
            </a:r>
            <a:r>
              <a:rPr sz="5000" spc="-10" dirty="0">
                <a:solidFill>
                  <a:srgbClr val="FFFFFF"/>
                </a:solidFill>
              </a:rPr>
              <a:t>Recognition</a:t>
            </a:r>
            <a:endParaRPr sz="5000"/>
          </a:p>
        </p:txBody>
      </p:sp>
      <p:sp>
        <p:nvSpPr>
          <p:cNvPr id="15" name="object 15"/>
          <p:cNvSpPr txBox="1"/>
          <p:nvPr/>
        </p:nvSpPr>
        <p:spPr>
          <a:xfrm>
            <a:off x="1713369" y="2950717"/>
            <a:ext cx="7405370" cy="126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7945">
              <a:lnSpc>
                <a:spcPts val="5670"/>
              </a:lnSpc>
            </a:pPr>
            <a:r>
              <a:rPr sz="50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Arial MT"/>
                <a:cs typeface="Arial MT"/>
              </a:rPr>
              <a:t>tutorial</a:t>
            </a:r>
            <a:endParaRPr sz="5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6956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Challenges:</a:t>
            </a:r>
            <a:r>
              <a:rPr sz="4400" dirty="0"/>
              <a:t> </a:t>
            </a:r>
            <a:r>
              <a:rPr sz="4400" spc="-5" dirty="0"/>
              <a:t>Pose</a:t>
            </a:r>
            <a:r>
              <a:rPr sz="4400" spc="5" dirty="0"/>
              <a:t> </a:t>
            </a:r>
            <a:r>
              <a:rPr sz="4400" spc="-5" dirty="0"/>
              <a:t>variations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90624"/>
            <a:ext cx="8050530" cy="13741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54965" marR="5080" indent="-342900">
              <a:lnSpc>
                <a:spcPct val="80100"/>
              </a:lnSpc>
              <a:spcBef>
                <a:spcPts val="715"/>
              </a:spcBef>
              <a:buClr>
                <a:srgbClr val="26266B"/>
              </a:buClr>
              <a:buSzPct val="7692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Difference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between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two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images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the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same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subject 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under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different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view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angles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greater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than 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differences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between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images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two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different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subjects </a:t>
            </a:r>
            <a:r>
              <a:rPr sz="2600" spc="-70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under the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same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view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680200"/>
            <a:ext cx="8959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Rodney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Goh,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Lihao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Liu,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Xiaoming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Liu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Tsuhan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Chen,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“The </a:t>
            </a:r>
            <a:r>
              <a:rPr sz="900" spc="-5" dirty="0">
                <a:latin typeface="Arial MT"/>
                <a:cs typeface="Arial MT"/>
              </a:rPr>
              <a:t>CMU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Action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(FIA)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Database”,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 Workshop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Analysis</a:t>
            </a:r>
            <a:r>
              <a:rPr sz="900" i="1" spc="10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and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Modelling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of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Faces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and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Gesture,</a:t>
            </a:r>
            <a:r>
              <a:rPr sz="900" i="1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2003.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84" y="3524389"/>
            <a:ext cx="8046618" cy="20857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89883" y="5653023"/>
            <a:ext cx="16592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Arial MT"/>
                <a:cs typeface="Arial MT"/>
              </a:rPr>
              <a:t>CMU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Face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 </a:t>
            </a:r>
            <a:r>
              <a:rPr sz="800" spc="-5" dirty="0">
                <a:latin typeface="Arial MT"/>
                <a:cs typeface="Arial MT"/>
              </a:rPr>
              <a:t>Action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(FIA)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Database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7628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Challenges:</a:t>
            </a:r>
            <a:r>
              <a:rPr sz="4400" spc="5" dirty="0"/>
              <a:t> </a:t>
            </a:r>
            <a:r>
              <a:rPr sz="4400" spc="-5" dirty="0"/>
              <a:t>Facial</a:t>
            </a:r>
            <a:r>
              <a:rPr sz="4400" spc="10" dirty="0"/>
              <a:t> </a:t>
            </a:r>
            <a:r>
              <a:rPr sz="4400" spc="-5" dirty="0"/>
              <a:t>expressions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84527"/>
            <a:ext cx="7494270" cy="113474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marR="5080" indent="-342900">
              <a:lnSpc>
                <a:spcPct val="79900"/>
              </a:lnSpc>
              <a:spcBef>
                <a:spcPts val="77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Facial expressions caused by facial muscle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movements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significantly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deform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face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surface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888" y="2917190"/>
            <a:ext cx="4630538" cy="3267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935" y="6237476"/>
            <a:ext cx="7179309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924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</a:rPr>
              <a:t>Binghamton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University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3D</a:t>
            </a:r>
            <a:r>
              <a:rPr sz="80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Facial </a:t>
            </a:r>
            <a:r>
              <a:rPr sz="800" dirty="0">
                <a:latin typeface="Arial MT"/>
                <a:cs typeface="Arial MT"/>
              </a:rPr>
              <a:t>Expression database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Arial MT"/>
                <a:cs typeface="Arial MT"/>
              </a:rPr>
              <a:t>BU-3DFE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(Binghamton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University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3D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Facial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Expression)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database</a:t>
            </a:r>
            <a:r>
              <a:rPr sz="900" spc="270" dirty="0">
                <a:latin typeface="Arial MT"/>
                <a:cs typeface="Arial MT"/>
              </a:rPr>
              <a:t> </a:t>
            </a:r>
            <a:r>
              <a:rPr sz="900" u="sng" spc="-5" dirty="0">
                <a:solidFill>
                  <a:srgbClr val="626294"/>
                </a:solidFill>
                <a:uFill>
                  <a:solidFill>
                    <a:srgbClr val="626294"/>
                  </a:solidFill>
                </a:uFill>
                <a:latin typeface="Arial MT"/>
                <a:cs typeface="Arial MT"/>
                <a:hlinkClick r:id="rId3"/>
              </a:rPr>
              <a:t>http://www.cs.binghamton.edu/~lijun/Research/3DFE/3DFE_Analysis.htm</a:t>
            </a:r>
            <a:r>
              <a:rPr sz="900" spc="-5" dirty="0">
                <a:solidFill>
                  <a:srgbClr val="626294"/>
                </a:solidFill>
                <a:latin typeface="Arial MT"/>
                <a:cs typeface="Arial MT"/>
                <a:hlinkClick r:id="rId3"/>
              </a:rPr>
              <a:t>l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5554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Challenges:</a:t>
            </a:r>
            <a:r>
              <a:rPr sz="4400" spc="-20" dirty="0"/>
              <a:t> </a:t>
            </a:r>
            <a:r>
              <a:rPr sz="4400" spc="-5" dirty="0"/>
              <a:t>Disguises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18817"/>
            <a:ext cx="5972810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4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People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disguise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avoid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being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recognized…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4111" y="2774695"/>
            <a:ext cx="4259579" cy="30746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935" y="6680200"/>
            <a:ext cx="75444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R.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Singh,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Vatsa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Noore,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“Recognizing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Images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with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Disguise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Variations”, </a:t>
            </a:r>
            <a:r>
              <a:rPr sz="900" i="1" spc="-5" dirty="0">
                <a:latin typeface="Arial"/>
                <a:cs typeface="Arial"/>
              </a:rPr>
              <a:t>Recent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Advances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Face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Recognition,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I-Tech,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Vienna,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2008.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20598"/>
            <a:ext cx="777367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/>
              <a:t>Challenges:</a:t>
            </a:r>
            <a:r>
              <a:rPr sz="3800" spc="5" dirty="0"/>
              <a:t> </a:t>
            </a:r>
            <a:r>
              <a:rPr sz="3800" spc="-5" dirty="0"/>
              <a:t>Information</a:t>
            </a:r>
            <a:r>
              <a:rPr sz="3800" spc="10" dirty="0"/>
              <a:t> </a:t>
            </a:r>
            <a:r>
              <a:rPr sz="3800" spc="-5" dirty="0"/>
              <a:t>redundancy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498735" y="1668068"/>
            <a:ext cx="7771130" cy="29311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7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dirty="0">
                <a:latin typeface="Arial MT"/>
                <a:cs typeface="Arial MT"/>
              </a:rPr>
              <a:t>20x20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facial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image</a:t>
            </a:r>
            <a:endParaRPr sz="2800">
              <a:latin typeface="Arial MT"/>
              <a:cs typeface="Arial MT"/>
            </a:endParaRPr>
          </a:p>
          <a:p>
            <a:pPr marL="381000" marR="30480" indent="-343535">
              <a:lnSpc>
                <a:spcPct val="100000"/>
              </a:lnSpc>
              <a:spcBef>
                <a:spcPts val="68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dirty="0">
                <a:latin typeface="Arial MT"/>
                <a:cs typeface="Arial MT"/>
              </a:rPr>
              <a:t>256</a:t>
            </a:r>
            <a:r>
              <a:rPr sz="2850" baseline="23391" dirty="0">
                <a:latin typeface="Arial MT"/>
                <a:cs typeface="Arial MT"/>
              </a:rPr>
              <a:t>400</a:t>
            </a:r>
            <a:r>
              <a:rPr sz="2800" dirty="0">
                <a:latin typeface="Arial MT"/>
                <a:cs typeface="Arial MT"/>
              </a:rPr>
              <a:t>=2</a:t>
            </a:r>
            <a:r>
              <a:rPr sz="2850" baseline="23391" dirty="0">
                <a:latin typeface="Arial MT"/>
                <a:cs typeface="Arial MT"/>
              </a:rPr>
              <a:t>3200</a:t>
            </a:r>
            <a:r>
              <a:rPr sz="2850" spc="359" baseline="23391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possible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combinations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intensity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values</a:t>
            </a:r>
            <a:endParaRPr sz="2800">
              <a:latin typeface="Arial MT"/>
              <a:cs typeface="Arial MT"/>
            </a:endParaRPr>
          </a:p>
          <a:p>
            <a:pPr marL="381000" marR="1087120" indent="-342900">
              <a:lnSpc>
                <a:spcPct val="100000"/>
              </a:lnSpc>
              <a:spcBef>
                <a:spcPts val="67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dirty="0">
                <a:latin typeface="Arial MT"/>
                <a:cs typeface="Arial MT"/>
              </a:rPr>
              <a:t>Total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world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population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Oct.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2009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6,789,000,000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≈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2</a:t>
            </a:r>
            <a:r>
              <a:rPr sz="2850" baseline="23391" dirty="0">
                <a:latin typeface="Arial MT"/>
                <a:cs typeface="Arial MT"/>
              </a:rPr>
              <a:t>32</a:t>
            </a:r>
            <a:endParaRPr sz="2850" baseline="23391">
              <a:latin typeface="Arial MT"/>
              <a:cs typeface="Arial MT"/>
            </a:endParaRPr>
          </a:p>
          <a:p>
            <a:pPr marL="381000" indent="-342900">
              <a:lnSpc>
                <a:spcPct val="100000"/>
              </a:lnSpc>
              <a:spcBef>
                <a:spcPts val="68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dirty="0">
                <a:latin typeface="Arial MT"/>
                <a:cs typeface="Arial MT"/>
              </a:rPr>
              <a:t>That’s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extremely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high-dimensional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space…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656578"/>
            <a:ext cx="5777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Ming-Hsuan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Yang,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“Recent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Advances</a:t>
            </a:r>
            <a:r>
              <a:rPr sz="900" dirty="0">
                <a:latin typeface="Arial MT"/>
                <a:cs typeface="Arial MT"/>
              </a:rPr>
              <a:t> in</a:t>
            </a:r>
            <a:r>
              <a:rPr sz="900" spc="-5" dirty="0">
                <a:latin typeface="Arial MT"/>
                <a:cs typeface="Arial MT"/>
              </a:rPr>
              <a:t> 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Detection:</a:t>
            </a:r>
            <a:r>
              <a:rPr sz="900" dirty="0">
                <a:latin typeface="Arial MT"/>
                <a:cs typeface="Arial MT"/>
              </a:rPr>
              <a:t> A </a:t>
            </a:r>
            <a:r>
              <a:rPr sz="900" spc="-5" dirty="0">
                <a:latin typeface="Arial MT"/>
                <a:cs typeface="Arial MT"/>
              </a:rPr>
              <a:t>tutorial”,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Pattern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Recognition,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2004.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9511" y="5043169"/>
            <a:ext cx="1260347" cy="12603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265" y="4287265"/>
            <a:ext cx="7515225" cy="1954530"/>
          </a:xfrm>
          <a:custGeom>
            <a:avLst/>
            <a:gdLst/>
            <a:ahLst/>
            <a:cxnLst/>
            <a:rect l="l" t="t" r="r" b="b"/>
            <a:pathLst>
              <a:path w="7515225" h="1954529">
                <a:moveTo>
                  <a:pt x="0" y="0"/>
                </a:moveTo>
                <a:lnTo>
                  <a:pt x="0" y="1954530"/>
                </a:lnTo>
                <a:lnTo>
                  <a:pt x="7514831" y="1954530"/>
                </a:lnTo>
                <a:lnTo>
                  <a:pt x="7514831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EF3D23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4412" y="2428610"/>
            <a:ext cx="56388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det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ction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9837" y="2220722"/>
            <a:ext cx="978535" cy="628650"/>
            <a:chOff x="2409837" y="2220722"/>
            <a:chExt cx="978535" cy="628650"/>
          </a:xfrm>
        </p:grpSpPr>
        <p:sp>
          <p:nvSpPr>
            <p:cNvPr id="5" name="object 5"/>
            <p:cNvSpPr/>
            <p:nvPr/>
          </p:nvSpPr>
          <p:spPr>
            <a:xfrm>
              <a:off x="2486025" y="2296921"/>
              <a:ext cx="902335" cy="552450"/>
            </a:xfrm>
            <a:custGeom>
              <a:avLst/>
              <a:gdLst/>
              <a:ahLst/>
              <a:cxnLst/>
              <a:rect l="l" t="t" r="r" b="b"/>
              <a:pathLst>
                <a:path w="902335" h="552450">
                  <a:moveTo>
                    <a:pt x="90222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902220" y="552450"/>
                  </a:lnTo>
                  <a:lnTo>
                    <a:pt x="902220" y="476250"/>
                  </a:lnTo>
                  <a:lnTo>
                    <a:pt x="90222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9837" y="2220722"/>
              <a:ext cx="902335" cy="552450"/>
            </a:xfrm>
            <a:custGeom>
              <a:avLst/>
              <a:gdLst/>
              <a:ahLst/>
              <a:cxnLst/>
              <a:rect l="l" t="t" r="r" b="b"/>
              <a:pathLst>
                <a:path w="902335" h="552450">
                  <a:moveTo>
                    <a:pt x="902207" y="552449"/>
                  </a:moveTo>
                  <a:lnTo>
                    <a:pt x="902207" y="0"/>
                  </a:lnTo>
                  <a:lnTo>
                    <a:pt x="0" y="0"/>
                  </a:lnTo>
                  <a:lnTo>
                    <a:pt x="0" y="552449"/>
                  </a:lnTo>
                  <a:lnTo>
                    <a:pt x="902207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09837" y="2220722"/>
            <a:ext cx="90170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68275" marR="161925" indent="137795">
              <a:lnSpc>
                <a:spcPct val="100000"/>
              </a:lnSpc>
              <a:spcBef>
                <a:spcPts val="940"/>
              </a:spcBef>
            </a:pPr>
            <a:r>
              <a:rPr sz="1000" b="1" spc="-10" dirty="0">
                <a:latin typeface="Arial"/>
                <a:cs typeface="Arial"/>
              </a:rPr>
              <a:t>Face </a:t>
            </a:r>
            <a:r>
              <a:rPr sz="1000" b="1" spc="-5" dirty="0">
                <a:latin typeface="Arial"/>
                <a:cs typeface="Arial"/>
              </a:rPr>
              <a:t> det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ction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8558" y="2427033"/>
            <a:ext cx="2245360" cy="3750310"/>
            <a:chOff x="598558" y="2427033"/>
            <a:chExt cx="2245360" cy="37503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635" y="4784851"/>
              <a:ext cx="549401" cy="694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963" y="4519675"/>
              <a:ext cx="520445" cy="7239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813" y="4395469"/>
              <a:ext cx="577595" cy="612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7703" y="4897627"/>
              <a:ext cx="454151" cy="6537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957" y="4345939"/>
              <a:ext cx="544829" cy="6385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8633" y="5257291"/>
              <a:ext cx="377443" cy="4701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558" y="4968493"/>
              <a:ext cx="479298" cy="6682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81" y="5000497"/>
              <a:ext cx="449689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1309" y="5476747"/>
              <a:ext cx="480013" cy="5920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583" y="5545328"/>
              <a:ext cx="417795" cy="6316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087" y="4322317"/>
              <a:ext cx="388797" cy="5219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987" y="4438141"/>
              <a:ext cx="374904" cy="4792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39683" y="2431795"/>
              <a:ext cx="459740" cy="106680"/>
            </a:xfrm>
            <a:custGeom>
              <a:avLst/>
              <a:gdLst/>
              <a:ahLst/>
              <a:cxnLst/>
              <a:rect l="l" t="t" r="r" b="b"/>
              <a:pathLst>
                <a:path w="459739" h="106680">
                  <a:moveTo>
                    <a:pt x="459486" y="53340"/>
                  </a:moveTo>
                  <a:lnTo>
                    <a:pt x="344424" y="0"/>
                  </a:lnTo>
                  <a:lnTo>
                    <a:pt x="344424" y="26670"/>
                  </a:lnTo>
                  <a:lnTo>
                    <a:pt x="0" y="26670"/>
                  </a:lnTo>
                  <a:lnTo>
                    <a:pt x="0" y="80010"/>
                  </a:lnTo>
                  <a:lnTo>
                    <a:pt x="344424" y="80010"/>
                  </a:lnTo>
                  <a:lnTo>
                    <a:pt x="344424" y="106680"/>
                  </a:lnTo>
                  <a:lnTo>
                    <a:pt x="459486" y="53340"/>
                  </a:lnTo>
                  <a:close/>
                </a:path>
              </a:pathLst>
            </a:custGeom>
            <a:solidFill>
              <a:srgbClr val="949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39683" y="2431795"/>
              <a:ext cx="459740" cy="106680"/>
            </a:xfrm>
            <a:custGeom>
              <a:avLst/>
              <a:gdLst/>
              <a:ahLst/>
              <a:cxnLst/>
              <a:rect l="l" t="t" r="r" b="b"/>
              <a:pathLst>
                <a:path w="459739" h="106680">
                  <a:moveTo>
                    <a:pt x="344424" y="0"/>
                  </a:moveTo>
                  <a:lnTo>
                    <a:pt x="344424" y="26670"/>
                  </a:lnTo>
                  <a:lnTo>
                    <a:pt x="0" y="26670"/>
                  </a:lnTo>
                  <a:lnTo>
                    <a:pt x="0" y="80010"/>
                  </a:lnTo>
                  <a:lnTo>
                    <a:pt x="344424" y="80010"/>
                  </a:lnTo>
                  <a:lnTo>
                    <a:pt x="344424" y="106680"/>
                  </a:lnTo>
                  <a:lnTo>
                    <a:pt x="459486" y="53340"/>
                  </a:lnTo>
                  <a:lnTo>
                    <a:pt x="344424" y="0"/>
                  </a:lnTo>
                  <a:close/>
                </a:path>
              </a:pathLst>
            </a:custGeom>
            <a:ln w="9524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3007" y="4044442"/>
            <a:ext cx="1141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F3D23"/>
                </a:solidFill>
                <a:latin typeface="Arial"/>
                <a:cs typeface="Arial"/>
              </a:rPr>
              <a:t>User</a:t>
            </a:r>
            <a:r>
              <a:rPr sz="1200" b="1" spc="-65" dirty="0">
                <a:solidFill>
                  <a:srgbClr val="EF3D23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EF3D23"/>
                </a:solidFill>
                <a:latin typeface="Arial"/>
                <a:cs typeface="Arial"/>
              </a:rPr>
              <a:t>enrolment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24135" y="399795"/>
            <a:ext cx="7383780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050">
              <a:lnSpc>
                <a:spcPct val="100000"/>
              </a:lnSpc>
              <a:spcBef>
                <a:spcPts val="100"/>
              </a:spcBef>
              <a:tabLst>
                <a:tab pos="1764030" algn="l"/>
              </a:tabLst>
            </a:pPr>
            <a:r>
              <a:rPr dirty="0"/>
              <a:t>Typical	face </a:t>
            </a:r>
            <a:r>
              <a:rPr spc="-5" dirty="0"/>
              <a:t>recognition system </a:t>
            </a:r>
            <a:r>
              <a:rPr spc="-1100" dirty="0"/>
              <a:t> </a:t>
            </a:r>
            <a:r>
              <a:rPr spc="-5" dirty="0"/>
              <a:t>architecture</a:t>
            </a: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200" b="1" dirty="0">
                <a:solidFill>
                  <a:srgbClr val="2662AE"/>
                </a:solidFill>
                <a:latin typeface="Arial"/>
                <a:cs typeface="Arial"/>
              </a:rPr>
              <a:t>Face</a:t>
            </a:r>
            <a:r>
              <a:rPr sz="1200" b="1" spc="-20" dirty="0">
                <a:solidFill>
                  <a:srgbClr val="2662A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62AE"/>
                </a:solidFill>
                <a:latin typeface="Arial"/>
                <a:cs typeface="Arial"/>
              </a:rPr>
              <a:t>recognition/authentication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77683" y="1898395"/>
            <a:ext cx="6781800" cy="1895475"/>
          </a:xfrm>
          <a:custGeom>
            <a:avLst/>
            <a:gdLst/>
            <a:ahLst/>
            <a:cxnLst/>
            <a:rect l="l" t="t" r="r" b="b"/>
            <a:pathLst>
              <a:path w="6781800" h="1895475">
                <a:moveTo>
                  <a:pt x="0" y="0"/>
                </a:moveTo>
                <a:lnTo>
                  <a:pt x="0" y="1895094"/>
                </a:lnTo>
                <a:lnTo>
                  <a:pt x="6781787" y="1895093"/>
                </a:lnTo>
                <a:lnTo>
                  <a:pt x="6781787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2563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65058" y="4727564"/>
            <a:ext cx="58547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Image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re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co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r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54705" y="4557585"/>
            <a:ext cx="1125855" cy="547370"/>
            <a:chOff x="3254705" y="4557585"/>
            <a:chExt cx="1125855" cy="547370"/>
          </a:xfrm>
        </p:grpSpPr>
        <p:sp>
          <p:nvSpPr>
            <p:cNvPr id="28" name="object 28"/>
            <p:cNvSpPr/>
            <p:nvPr/>
          </p:nvSpPr>
          <p:spPr>
            <a:xfrm>
              <a:off x="3335667" y="4638547"/>
              <a:ext cx="1045210" cy="466725"/>
            </a:xfrm>
            <a:custGeom>
              <a:avLst/>
              <a:gdLst/>
              <a:ahLst/>
              <a:cxnLst/>
              <a:rect l="l" t="t" r="r" b="b"/>
              <a:pathLst>
                <a:path w="1045210" h="466725">
                  <a:moveTo>
                    <a:pt x="1044702" y="0"/>
                  </a:moveTo>
                  <a:lnTo>
                    <a:pt x="0" y="0"/>
                  </a:lnTo>
                  <a:lnTo>
                    <a:pt x="0" y="390156"/>
                  </a:lnTo>
                  <a:lnTo>
                    <a:pt x="0" y="466356"/>
                  </a:lnTo>
                  <a:lnTo>
                    <a:pt x="1044702" y="466356"/>
                  </a:lnTo>
                  <a:lnTo>
                    <a:pt x="1044702" y="390156"/>
                  </a:lnTo>
                  <a:lnTo>
                    <a:pt x="104470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59467" y="4562347"/>
              <a:ext cx="1045210" cy="466725"/>
            </a:xfrm>
            <a:custGeom>
              <a:avLst/>
              <a:gdLst/>
              <a:ahLst/>
              <a:cxnLst/>
              <a:rect l="l" t="t" r="r" b="b"/>
              <a:pathLst>
                <a:path w="1045210" h="466725">
                  <a:moveTo>
                    <a:pt x="1044701" y="466344"/>
                  </a:moveTo>
                  <a:lnTo>
                    <a:pt x="1044701" y="0"/>
                  </a:lnTo>
                  <a:lnTo>
                    <a:pt x="0" y="0"/>
                  </a:lnTo>
                  <a:lnTo>
                    <a:pt x="0" y="466344"/>
                  </a:lnTo>
                  <a:lnTo>
                    <a:pt x="1044701" y="466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59467" y="4562347"/>
              <a:ext cx="1045210" cy="466725"/>
            </a:xfrm>
            <a:custGeom>
              <a:avLst/>
              <a:gdLst/>
              <a:ahLst/>
              <a:cxnLst/>
              <a:rect l="l" t="t" r="r" b="b"/>
              <a:pathLst>
                <a:path w="1045210" h="466725">
                  <a:moveTo>
                    <a:pt x="0" y="0"/>
                  </a:moveTo>
                  <a:lnTo>
                    <a:pt x="0" y="466344"/>
                  </a:lnTo>
                  <a:lnTo>
                    <a:pt x="1044701" y="466344"/>
                  </a:lnTo>
                  <a:lnTo>
                    <a:pt x="1044701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76158" y="4626610"/>
            <a:ext cx="610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22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Image 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re</a:t>
            </a:r>
            <a:r>
              <a:rPr sz="1000" b="1" dirty="0">
                <a:latin typeface="Arial"/>
                <a:cs typeface="Arial"/>
              </a:rPr>
              <a:t>co</a:t>
            </a:r>
            <a:r>
              <a:rPr sz="1000" b="1" spc="-5" dirty="0">
                <a:latin typeface="Arial"/>
                <a:cs typeface="Arial"/>
              </a:rPr>
              <a:t>r</a:t>
            </a:r>
            <a:r>
              <a:rPr sz="1000" b="1" dirty="0">
                <a:latin typeface="Arial"/>
                <a:cs typeface="Arial"/>
              </a:rPr>
              <a:t>d</a:t>
            </a:r>
            <a:r>
              <a:rPr sz="1000" b="1" spc="-5" dirty="0">
                <a:latin typeface="Arial"/>
                <a:cs typeface="Arial"/>
              </a:rPr>
              <a:t>i</a:t>
            </a:r>
            <a:r>
              <a:rPr sz="1000" b="1" dirty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43559" y="4329937"/>
            <a:ext cx="866775" cy="689610"/>
            <a:chOff x="4043559" y="4329937"/>
            <a:chExt cx="866775" cy="689610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3559" y="4329937"/>
              <a:ext cx="518922" cy="5448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4095" y="4653025"/>
              <a:ext cx="435863" cy="36652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694029" y="3266810"/>
            <a:ext cx="69088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re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cognition</a:t>
            </a:r>
            <a:endParaRPr sz="10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solidFill>
                  <a:srgbClr val="7F7F7F"/>
                </a:solidFill>
                <a:latin typeface="Arial MT"/>
                <a:cs typeface="Arial MT"/>
              </a:rPr>
              <a:t>Who</a:t>
            </a:r>
            <a:r>
              <a:rPr sz="900" spc="-3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sz="900" spc="-3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7F7F7F"/>
                </a:solidFill>
                <a:latin typeface="Arial MT"/>
                <a:cs typeface="Arial MT"/>
              </a:rPr>
              <a:t>it?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45645" y="3122167"/>
            <a:ext cx="1112520" cy="638810"/>
            <a:chOff x="5445645" y="3122167"/>
            <a:chExt cx="1112520" cy="638810"/>
          </a:xfrm>
        </p:grpSpPr>
        <p:sp>
          <p:nvSpPr>
            <p:cNvPr id="37" name="object 37"/>
            <p:cNvSpPr/>
            <p:nvPr/>
          </p:nvSpPr>
          <p:spPr>
            <a:xfrm>
              <a:off x="5521833" y="3198367"/>
              <a:ext cx="1036319" cy="562610"/>
            </a:xfrm>
            <a:custGeom>
              <a:avLst/>
              <a:gdLst/>
              <a:ahLst/>
              <a:cxnLst/>
              <a:rect l="l" t="t" r="r" b="b"/>
              <a:pathLst>
                <a:path w="1036320" h="562610">
                  <a:moveTo>
                    <a:pt x="1036320" y="0"/>
                  </a:moveTo>
                  <a:lnTo>
                    <a:pt x="0" y="0"/>
                  </a:lnTo>
                  <a:lnTo>
                    <a:pt x="0" y="486156"/>
                  </a:lnTo>
                  <a:lnTo>
                    <a:pt x="0" y="562356"/>
                  </a:lnTo>
                  <a:lnTo>
                    <a:pt x="1036320" y="562356"/>
                  </a:lnTo>
                  <a:lnTo>
                    <a:pt x="1036320" y="486156"/>
                  </a:lnTo>
                  <a:lnTo>
                    <a:pt x="103632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45645" y="3122167"/>
              <a:ext cx="1036319" cy="562610"/>
            </a:xfrm>
            <a:custGeom>
              <a:avLst/>
              <a:gdLst/>
              <a:ahLst/>
              <a:cxnLst/>
              <a:rect l="l" t="t" r="r" b="b"/>
              <a:pathLst>
                <a:path w="1036320" h="562610">
                  <a:moveTo>
                    <a:pt x="1036319" y="562356"/>
                  </a:moveTo>
                  <a:lnTo>
                    <a:pt x="1036319" y="0"/>
                  </a:lnTo>
                  <a:lnTo>
                    <a:pt x="0" y="0"/>
                  </a:lnTo>
                  <a:lnTo>
                    <a:pt x="0" y="562356"/>
                  </a:lnTo>
                  <a:lnTo>
                    <a:pt x="1036319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444883" y="3122167"/>
            <a:ext cx="1037590" cy="56261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72720" marR="165735" indent="635" algn="ctr">
              <a:lnSpc>
                <a:spcPct val="100000"/>
              </a:lnSpc>
              <a:spcBef>
                <a:spcPts val="445"/>
              </a:spcBef>
            </a:pPr>
            <a:r>
              <a:rPr sz="1000" b="1" spc="-10" dirty="0">
                <a:latin typeface="Arial"/>
                <a:cs typeface="Arial"/>
              </a:rPr>
              <a:t>Face 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re</a:t>
            </a:r>
            <a:r>
              <a:rPr sz="1000" b="1" spc="-5" dirty="0">
                <a:latin typeface="Arial"/>
                <a:cs typeface="Arial"/>
              </a:rPr>
              <a:t>cognition  </a:t>
            </a:r>
            <a:r>
              <a:rPr sz="900" spc="-5" dirty="0">
                <a:latin typeface="Arial MT"/>
                <a:cs typeface="Arial MT"/>
              </a:rPr>
              <a:t>Who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is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it?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12829" y="5023929"/>
            <a:ext cx="2273300" cy="1162685"/>
            <a:chOff x="2012829" y="5023929"/>
            <a:chExt cx="2273300" cy="1162685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9059" y="5392165"/>
              <a:ext cx="411479" cy="5699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12829" y="5690869"/>
              <a:ext cx="357377" cy="495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5759" y="5716777"/>
              <a:ext cx="413004" cy="4602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709809" y="5028691"/>
              <a:ext cx="133350" cy="285750"/>
            </a:xfrm>
            <a:custGeom>
              <a:avLst/>
              <a:gdLst/>
              <a:ahLst/>
              <a:cxnLst/>
              <a:rect l="l" t="t" r="r" b="b"/>
              <a:pathLst>
                <a:path w="133350" h="285750">
                  <a:moveTo>
                    <a:pt x="133350" y="214884"/>
                  </a:moveTo>
                  <a:lnTo>
                    <a:pt x="100584" y="214884"/>
                  </a:lnTo>
                  <a:lnTo>
                    <a:pt x="100584" y="0"/>
                  </a:lnTo>
                  <a:lnTo>
                    <a:pt x="33527" y="0"/>
                  </a:lnTo>
                  <a:lnTo>
                    <a:pt x="33527" y="214884"/>
                  </a:lnTo>
                  <a:lnTo>
                    <a:pt x="0" y="214884"/>
                  </a:lnTo>
                  <a:lnTo>
                    <a:pt x="67056" y="285750"/>
                  </a:lnTo>
                  <a:lnTo>
                    <a:pt x="133350" y="214884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09809" y="5028691"/>
              <a:ext cx="133350" cy="285750"/>
            </a:xfrm>
            <a:custGeom>
              <a:avLst/>
              <a:gdLst/>
              <a:ahLst/>
              <a:cxnLst/>
              <a:rect l="l" t="t" r="r" b="b"/>
              <a:pathLst>
                <a:path w="133350" h="285750">
                  <a:moveTo>
                    <a:pt x="0" y="214884"/>
                  </a:moveTo>
                  <a:lnTo>
                    <a:pt x="33527" y="214884"/>
                  </a:lnTo>
                  <a:lnTo>
                    <a:pt x="33527" y="0"/>
                  </a:lnTo>
                  <a:lnTo>
                    <a:pt x="100584" y="0"/>
                  </a:lnTo>
                  <a:lnTo>
                    <a:pt x="100584" y="214884"/>
                  </a:lnTo>
                  <a:lnTo>
                    <a:pt x="133350" y="214884"/>
                  </a:lnTo>
                  <a:lnTo>
                    <a:pt x="67056" y="285750"/>
                  </a:lnTo>
                  <a:lnTo>
                    <a:pt x="0" y="214884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9759" y="5240955"/>
              <a:ext cx="971550" cy="7271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09759" y="5240955"/>
              <a:ext cx="971550" cy="727710"/>
            </a:xfrm>
            <a:custGeom>
              <a:avLst/>
              <a:gdLst/>
              <a:ahLst/>
              <a:cxnLst/>
              <a:rect l="l" t="t" r="r" b="b"/>
              <a:pathLst>
                <a:path w="971550" h="727710">
                  <a:moveTo>
                    <a:pt x="971550" y="96345"/>
                  </a:moveTo>
                  <a:lnTo>
                    <a:pt x="942109" y="123984"/>
                  </a:lnTo>
                  <a:lnTo>
                    <a:pt x="883227" y="164050"/>
                  </a:lnTo>
                  <a:lnTo>
                    <a:pt x="824345" y="186060"/>
                  </a:lnTo>
                  <a:lnTo>
                    <a:pt x="765463" y="192691"/>
                  </a:lnTo>
                  <a:lnTo>
                    <a:pt x="736022" y="191075"/>
                  </a:lnTo>
                  <a:lnTo>
                    <a:pt x="677140" y="179652"/>
                  </a:lnTo>
                  <a:lnTo>
                    <a:pt x="618259" y="159536"/>
                  </a:lnTo>
                  <a:lnTo>
                    <a:pt x="559377" y="133402"/>
                  </a:lnTo>
                  <a:lnTo>
                    <a:pt x="500495" y="103924"/>
                  </a:lnTo>
                  <a:lnTo>
                    <a:pt x="471054" y="88767"/>
                  </a:lnTo>
                  <a:lnTo>
                    <a:pt x="441613" y="73777"/>
                  </a:lnTo>
                  <a:lnTo>
                    <a:pt x="382731" y="45637"/>
                  </a:lnTo>
                  <a:lnTo>
                    <a:pt x="323850" y="22177"/>
                  </a:lnTo>
                  <a:lnTo>
                    <a:pt x="264968" y="6073"/>
                  </a:lnTo>
                  <a:lnTo>
                    <a:pt x="206086" y="0"/>
                  </a:lnTo>
                  <a:lnTo>
                    <a:pt x="176645" y="1560"/>
                  </a:lnTo>
                  <a:lnTo>
                    <a:pt x="117763" y="15546"/>
                  </a:lnTo>
                  <a:lnTo>
                    <a:pt x="58881" y="46250"/>
                  </a:lnTo>
                  <a:lnTo>
                    <a:pt x="0" y="96345"/>
                  </a:lnTo>
                  <a:lnTo>
                    <a:pt x="0" y="630507"/>
                  </a:lnTo>
                  <a:lnTo>
                    <a:pt x="29440" y="602871"/>
                  </a:lnTo>
                  <a:lnTo>
                    <a:pt x="58881" y="580420"/>
                  </a:lnTo>
                  <a:lnTo>
                    <a:pt x="117763" y="549738"/>
                  </a:lnTo>
                  <a:lnTo>
                    <a:pt x="176645" y="535784"/>
                  </a:lnTo>
                  <a:lnTo>
                    <a:pt x="206086" y="534243"/>
                  </a:lnTo>
                  <a:lnTo>
                    <a:pt x="235527" y="535879"/>
                  </a:lnTo>
                  <a:lnTo>
                    <a:pt x="294409" y="547347"/>
                  </a:lnTo>
                  <a:lnTo>
                    <a:pt x="353290" y="567509"/>
                  </a:lnTo>
                  <a:lnTo>
                    <a:pt x="412172" y="593688"/>
                  </a:lnTo>
                  <a:lnTo>
                    <a:pt x="471054" y="623206"/>
                  </a:lnTo>
                  <a:lnTo>
                    <a:pt x="500495" y="638380"/>
                  </a:lnTo>
                  <a:lnTo>
                    <a:pt x="529936" y="653385"/>
                  </a:lnTo>
                  <a:lnTo>
                    <a:pt x="588818" y="681547"/>
                  </a:lnTo>
                  <a:lnTo>
                    <a:pt x="647699" y="705014"/>
                  </a:lnTo>
                  <a:lnTo>
                    <a:pt x="706581" y="721109"/>
                  </a:lnTo>
                  <a:lnTo>
                    <a:pt x="765463" y="727154"/>
                  </a:lnTo>
                  <a:lnTo>
                    <a:pt x="794904" y="725571"/>
                  </a:lnTo>
                  <a:lnTo>
                    <a:pt x="853786" y="711521"/>
                  </a:lnTo>
                  <a:lnTo>
                    <a:pt x="912668" y="680725"/>
                  </a:lnTo>
                  <a:lnTo>
                    <a:pt x="971550" y="630507"/>
                  </a:lnTo>
                  <a:lnTo>
                    <a:pt x="971550" y="96345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508127" y="5440426"/>
            <a:ext cx="577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 marR="5080" indent="-174625">
              <a:lnSpc>
                <a:spcPct val="100000"/>
              </a:lnSpc>
              <a:spcBef>
                <a:spcPts val="95"/>
              </a:spcBef>
            </a:pPr>
            <a:r>
              <a:rPr sz="1100" b="1" spc="-5" dirty="0">
                <a:solidFill>
                  <a:srgbClr val="26266B"/>
                </a:solidFill>
                <a:latin typeface="Arial"/>
                <a:cs typeface="Arial"/>
              </a:rPr>
              <a:t>Training  set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773567" y="3165411"/>
            <a:ext cx="5576570" cy="2689860"/>
            <a:chOff x="1773567" y="3165411"/>
            <a:chExt cx="5576570" cy="2689860"/>
          </a:xfrm>
        </p:grpSpPr>
        <p:sp>
          <p:nvSpPr>
            <p:cNvPr id="50" name="object 50"/>
            <p:cNvSpPr/>
            <p:nvPr/>
          </p:nvSpPr>
          <p:spPr>
            <a:xfrm>
              <a:off x="1773567" y="5252719"/>
              <a:ext cx="1527175" cy="601980"/>
            </a:xfrm>
            <a:custGeom>
              <a:avLst/>
              <a:gdLst/>
              <a:ahLst/>
              <a:cxnLst/>
              <a:rect l="l" t="t" r="r" b="b"/>
              <a:pathLst>
                <a:path w="1527175" h="601979">
                  <a:moveTo>
                    <a:pt x="1527048" y="298704"/>
                  </a:moveTo>
                  <a:lnTo>
                    <a:pt x="1444752" y="275844"/>
                  </a:lnTo>
                  <a:lnTo>
                    <a:pt x="1451140" y="308813"/>
                  </a:lnTo>
                  <a:lnTo>
                    <a:pt x="3810" y="592074"/>
                  </a:lnTo>
                  <a:lnTo>
                    <a:pt x="762" y="594360"/>
                  </a:lnTo>
                  <a:lnTo>
                    <a:pt x="0" y="598170"/>
                  </a:lnTo>
                  <a:lnTo>
                    <a:pt x="2286" y="601218"/>
                  </a:lnTo>
                  <a:lnTo>
                    <a:pt x="5334" y="601980"/>
                  </a:lnTo>
                  <a:lnTo>
                    <a:pt x="1452905" y="317906"/>
                  </a:lnTo>
                  <a:lnTo>
                    <a:pt x="1459230" y="350520"/>
                  </a:lnTo>
                  <a:lnTo>
                    <a:pt x="1469136" y="342963"/>
                  </a:lnTo>
                  <a:lnTo>
                    <a:pt x="1527048" y="298704"/>
                  </a:lnTo>
                  <a:close/>
                </a:path>
                <a:path w="1527175" h="601979">
                  <a:moveTo>
                    <a:pt x="1527048" y="224028"/>
                  </a:moveTo>
                  <a:lnTo>
                    <a:pt x="1465326" y="164592"/>
                  </a:lnTo>
                  <a:lnTo>
                    <a:pt x="1455623" y="196684"/>
                  </a:lnTo>
                  <a:lnTo>
                    <a:pt x="823722" y="0"/>
                  </a:lnTo>
                  <a:lnTo>
                    <a:pt x="819912" y="762"/>
                  </a:lnTo>
                  <a:lnTo>
                    <a:pt x="817626" y="3048"/>
                  </a:lnTo>
                  <a:lnTo>
                    <a:pt x="817626" y="6858"/>
                  </a:lnTo>
                  <a:lnTo>
                    <a:pt x="820674" y="9144"/>
                  </a:lnTo>
                  <a:lnTo>
                    <a:pt x="1452841" y="205905"/>
                  </a:lnTo>
                  <a:lnTo>
                    <a:pt x="1443228" y="237744"/>
                  </a:lnTo>
                  <a:lnTo>
                    <a:pt x="1470660" y="233260"/>
                  </a:lnTo>
                  <a:lnTo>
                    <a:pt x="1527048" y="224028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41045" y="3170173"/>
              <a:ext cx="604520" cy="116839"/>
            </a:xfrm>
            <a:custGeom>
              <a:avLst/>
              <a:gdLst/>
              <a:ahLst/>
              <a:cxnLst/>
              <a:rect l="l" t="t" r="r" b="b"/>
              <a:pathLst>
                <a:path w="604520" h="116839">
                  <a:moveTo>
                    <a:pt x="29705" y="79248"/>
                  </a:moveTo>
                  <a:lnTo>
                    <a:pt x="22860" y="72390"/>
                  </a:lnTo>
                  <a:lnTo>
                    <a:pt x="6858" y="72390"/>
                  </a:lnTo>
                  <a:lnTo>
                    <a:pt x="0" y="79248"/>
                  </a:lnTo>
                  <a:lnTo>
                    <a:pt x="0" y="116586"/>
                  </a:lnTo>
                  <a:lnTo>
                    <a:pt x="11391" y="114312"/>
                  </a:lnTo>
                  <a:lnTo>
                    <a:pt x="20853" y="108115"/>
                  </a:lnTo>
                  <a:lnTo>
                    <a:pt x="27305" y="98907"/>
                  </a:lnTo>
                  <a:lnTo>
                    <a:pt x="29705" y="87630"/>
                  </a:lnTo>
                  <a:lnTo>
                    <a:pt x="29705" y="79248"/>
                  </a:lnTo>
                  <a:close/>
                </a:path>
                <a:path w="604520" h="116839">
                  <a:moveTo>
                    <a:pt x="604253" y="28956"/>
                  </a:moveTo>
                  <a:lnTo>
                    <a:pt x="601980" y="17691"/>
                  </a:lnTo>
                  <a:lnTo>
                    <a:pt x="595782" y="8483"/>
                  </a:lnTo>
                  <a:lnTo>
                    <a:pt x="586574" y="2286"/>
                  </a:lnTo>
                  <a:lnTo>
                    <a:pt x="575310" y="0"/>
                  </a:lnTo>
                  <a:lnTo>
                    <a:pt x="564032" y="2286"/>
                  </a:lnTo>
                  <a:lnTo>
                    <a:pt x="554824" y="8483"/>
                  </a:lnTo>
                  <a:lnTo>
                    <a:pt x="548614" y="17691"/>
                  </a:lnTo>
                  <a:lnTo>
                    <a:pt x="546341" y="28956"/>
                  </a:lnTo>
                  <a:lnTo>
                    <a:pt x="546341" y="37338"/>
                  </a:lnTo>
                  <a:lnTo>
                    <a:pt x="552450" y="43434"/>
                  </a:lnTo>
                  <a:lnTo>
                    <a:pt x="568452" y="43434"/>
                  </a:lnTo>
                  <a:lnTo>
                    <a:pt x="575310" y="37338"/>
                  </a:lnTo>
                  <a:lnTo>
                    <a:pt x="575310" y="57912"/>
                  </a:lnTo>
                  <a:lnTo>
                    <a:pt x="586574" y="55638"/>
                  </a:lnTo>
                  <a:lnTo>
                    <a:pt x="595782" y="49441"/>
                  </a:lnTo>
                  <a:lnTo>
                    <a:pt x="601980" y="40233"/>
                  </a:lnTo>
                  <a:lnTo>
                    <a:pt x="604253" y="28956"/>
                  </a:lnTo>
                  <a:close/>
                </a:path>
              </a:pathLst>
            </a:custGeom>
            <a:solidFill>
              <a:srgbClr val="CE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2077" y="3170173"/>
              <a:ext cx="633730" cy="466725"/>
            </a:xfrm>
            <a:custGeom>
              <a:avLst/>
              <a:gdLst/>
              <a:ahLst/>
              <a:cxnLst/>
              <a:rect l="l" t="t" r="r" b="b"/>
              <a:pathLst>
                <a:path w="633729" h="466725">
                  <a:moveTo>
                    <a:pt x="0" y="87629"/>
                  </a:moveTo>
                  <a:lnTo>
                    <a:pt x="2276" y="75914"/>
                  </a:lnTo>
                  <a:lnTo>
                    <a:pt x="8483" y="66484"/>
                  </a:lnTo>
                  <a:lnTo>
                    <a:pt x="17691" y="60197"/>
                  </a:lnTo>
                  <a:lnTo>
                    <a:pt x="28968" y="57912"/>
                  </a:lnTo>
                  <a:lnTo>
                    <a:pt x="575309" y="57912"/>
                  </a:lnTo>
                  <a:lnTo>
                    <a:pt x="575309" y="28955"/>
                  </a:lnTo>
                  <a:lnTo>
                    <a:pt x="577586" y="17680"/>
                  </a:lnTo>
                  <a:lnTo>
                    <a:pt x="583793" y="8477"/>
                  </a:lnTo>
                  <a:lnTo>
                    <a:pt x="593001" y="2274"/>
                  </a:lnTo>
                  <a:lnTo>
                    <a:pt x="604278" y="0"/>
                  </a:lnTo>
                  <a:lnTo>
                    <a:pt x="615551" y="2274"/>
                  </a:lnTo>
                  <a:lnTo>
                    <a:pt x="624751" y="8477"/>
                  </a:lnTo>
                  <a:lnTo>
                    <a:pt x="630949" y="17680"/>
                  </a:lnTo>
                  <a:lnTo>
                    <a:pt x="633222" y="28955"/>
                  </a:lnTo>
                  <a:lnTo>
                    <a:pt x="633222" y="378713"/>
                  </a:lnTo>
                  <a:lnTo>
                    <a:pt x="630949" y="390429"/>
                  </a:lnTo>
                  <a:lnTo>
                    <a:pt x="624751" y="399859"/>
                  </a:lnTo>
                  <a:lnTo>
                    <a:pt x="615551" y="406146"/>
                  </a:lnTo>
                  <a:lnTo>
                    <a:pt x="604278" y="408431"/>
                  </a:lnTo>
                  <a:lnTo>
                    <a:pt x="58674" y="408431"/>
                  </a:lnTo>
                  <a:lnTo>
                    <a:pt x="58674" y="437388"/>
                  </a:lnTo>
                  <a:lnTo>
                    <a:pt x="56282" y="448663"/>
                  </a:lnTo>
                  <a:lnTo>
                    <a:pt x="49822" y="457866"/>
                  </a:lnTo>
                  <a:lnTo>
                    <a:pt x="40360" y="464069"/>
                  </a:lnTo>
                  <a:lnTo>
                    <a:pt x="28968" y="466343"/>
                  </a:lnTo>
                  <a:lnTo>
                    <a:pt x="17691" y="464069"/>
                  </a:lnTo>
                  <a:lnTo>
                    <a:pt x="8483" y="457866"/>
                  </a:lnTo>
                  <a:lnTo>
                    <a:pt x="2276" y="448663"/>
                  </a:lnTo>
                  <a:lnTo>
                    <a:pt x="0" y="437388"/>
                  </a:lnTo>
                  <a:lnTo>
                    <a:pt x="0" y="87629"/>
                  </a:lnTo>
                  <a:close/>
                </a:path>
                <a:path w="633729" h="466725">
                  <a:moveTo>
                    <a:pt x="0" y="87629"/>
                  </a:moveTo>
                  <a:lnTo>
                    <a:pt x="2276" y="98905"/>
                  </a:lnTo>
                  <a:lnTo>
                    <a:pt x="8483" y="108108"/>
                  </a:lnTo>
                  <a:lnTo>
                    <a:pt x="17691" y="114311"/>
                  </a:lnTo>
                  <a:lnTo>
                    <a:pt x="28968" y="116586"/>
                  </a:lnTo>
                  <a:lnTo>
                    <a:pt x="40360" y="114311"/>
                  </a:lnTo>
                  <a:lnTo>
                    <a:pt x="49822" y="108108"/>
                  </a:lnTo>
                  <a:lnTo>
                    <a:pt x="56282" y="98905"/>
                  </a:lnTo>
                  <a:lnTo>
                    <a:pt x="58674" y="87629"/>
                  </a:lnTo>
                  <a:lnTo>
                    <a:pt x="58674" y="79248"/>
                  </a:lnTo>
                  <a:lnTo>
                    <a:pt x="51828" y="72389"/>
                  </a:lnTo>
                  <a:lnTo>
                    <a:pt x="43446" y="72389"/>
                  </a:lnTo>
                  <a:lnTo>
                    <a:pt x="35826" y="72389"/>
                  </a:lnTo>
                  <a:lnTo>
                    <a:pt x="28968" y="79248"/>
                  </a:lnTo>
                  <a:lnTo>
                    <a:pt x="28968" y="87629"/>
                  </a:lnTo>
                  <a:lnTo>
                    <a:pt x="28968" y="116586"/>
                  </a:lnTo>
                </a:path>
                <a:path w="633729" h="466725">
                  <a:moveTo>
                    <a:pt x="58674" y="87629"/>
                  </a:moveTo>
                  <a:lnTo>
                    <a:pt x="58674" y="408431"/>
                  </a:lnTo>
                </a:path>
                <a:path w="633729" h="466725">
                  <a:moveTo>
                    <a:pt x="633222" y="28955"/>
                  </a:moveTo>
                  <a:lnTo>
                    <a:pt x="630949" y="40231"/>
                  </a:lnTo>
                  <a:lnTo>
                    <a:pt x="624751" y="49434"/>
                  </a:lnTo>
                  <a:lnTo>
                    <a:pt x="615551" y="55637"/>
                  </a:lnTo>
                  <a:lnTo>
                    <a:pt x="604278" y="57912"/>
                  </a:lnTo>
                  <a:lnTo>
                    <a:pt x="575309" y="57912"/>
                  </a:lnTo>
                </a:path>
                <a:path w="633729" h="466725">
                  <a:moveTo>
                    <a:pt x="575309" y="28955"/>
                  </a:moveTo>
                  <a:lnTo>
                    <a:pt x="575309" y="37337"/>
                  </a:lnTo>
                  <a:lnTo>
                    <a:pt x="581418" y="43434"/>
                  </a:lnTo>
                  <a:lnTo>
                    <a:pt x="589800" y="43434"/>
                  </a:lnTo>
                  <a:lnTo>
                    <a:pt x="597420" y="43434"/>
                  </a:lnTo>
                  <a:lnTo>
                    <a:pt x="604278" y="37337"/>
                  </a:lnTo>
                  <a:lnTo>
                    <a:pt x="604278" y="28955"/>
                  </a:lnTo>
                  <a:lnTo>
                    <a:pt x="604278" y="57912"/>
                  </a:lnTo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842639" y="3251200"/>
            <a:ext cx="223520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It is  MB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27643" y="3008376"/>
            <a:ext cx="5087620" cy="1428750"/>
            <a:chOff x="2127643" y="3008376"/>
            <a:chExt cx="5087620" cy="1428750"/>
          </a:xfrm>
        </p:grpSpPr>
        <p:sp>
          <p:nvSpPr>
            <p:cNvPr id="55" name="object 55"/>
            <p:cNvSpPr/>
            <p:nvPr/>
          </p:nvSpPr>
          <p:spPr>
            <a:xfrm>
              <a:off x="5062359" y="3859022"/>
              <a:ext cx="2061210" cy="3175"/>
            </a:xfrm>
            <a:custGeom>
              <a:avLst/>
              <a:gdLst/>
              <a:ahLst/>
              <a:cxnLst/>
              <a:rect l="l" t="t" r="r" b="b"/>
              <a:pathLst>
                <a:path w="2061209" h="3175">
                  <a:moveTo>
                    <a:pt x="2061209" y="304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34415" y="3863594"/>
              <a:ext cx="176530" cy="511809"/>
            </a:xfrm>
            <a:custGeom>
              <a:avLst/>
              <a:gdLst/>
              <a:ahLst/>
              <a:cxnLst/>
              <a:rect l="l" t="t" r="r" b="b"/>
              <a:pathLst>
                <a:path w="176529" h="511810">
                  <a:moveTo>
                    <a:pt x="176009" y="128015"/>
                  </a:moveTo>
                  <a:lnTo>
                    <a:pt x="88392" y="0"/>
                  </a:lnTo>
                  <a:lnTo>
                    <a:pt x="0" y="128015"/>
                  </a:lnTo>
                  <a:lnTo>
                    <a:pt x="44183" y="128015"/>
                  </a:lnTo>
                  <a:lnTo>
                    <a:pt x="44183" y="511301"/>
                  </a:lnTo>
                  <a:lnTo>
                    <a:pt x="131825" y="511301"/>
                  </a:lnTo>
                  <a:lnTo>
                    <a:pt x="131825" y="128015"/>
                  </a:lnTo>
                  <a:lnTo>
                    <a:pt x="176009" y="128015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34415" y="3863594"/>
              <a:ext cx="176530" cy="511809"/>
            </a:xfrm>
            <a:custGeom>
              <a:avLst/>
              <a:gdLst/>
              <a:ahLst/>
              <a:cxnLst/>
              <a:rect l="l" t="t" r="r" b="b"/>
              <a:pathLst>
                <a:path w="176529" h="511810">
                  <a:moveTo>
                    <a:pt x="0" y="128015"/>
                  </a:moveTo>
                  <a:lnTo>
                    <a:pt x="44183" y="128015"/>
                  </a:lnTo>
                  <a:lnTo>
                    <a:pt x="44183" y="511301"/>
                  </a:lnTo>
                  <a:lnTo>
                    <a:pt x="131825" y="511301"/>
                  </a:lnTo>
                  <a:lnTo>
                    <a:pt x="131825" y="128015"/>
                  </a:lnTo>
                  <a:lnTo>
                    <a:pt x="176009" y="128015"/>
                  </a:lnTo>
                  <a:lnTo>
                    <a:pt x="88392" y="0"/>
                  </a:lnTo>
                  <a:lnTo>
                    <a:pt x="0" y="128015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7203" y="3357435"/>
              <a:ext cx="239636" cy="12839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123319" y="3449066"/>
              <a:ext cx="295275" cy="76200"/>
            </a:xfrm>
            <a:custGeom>
              <a:avLst/>
              <a:gdLst/>
              <a:ahLst/>
              <a:cxnLst/>
              <a:rect l="l" t="t" r="r" b="b"/>
              <a:pathLst>
                <a:path w="295275" h="76200">
                  <a:moveTo>
                    <a:pt x="231648" y="44958"/>
                  </a:moveTo>
                  <a:lnTo>
                    <a:pt x="231648" y="32004"/>
                  </a:lnTo>
                  <a:lnTo>
                    <a:pt x="0" y="32004"/>
                  </a:lnTo>
                  <a:lnTo>
                    <a:pt x="0" y="44958"/>
                  </a:lnTo>
                  <a:lnTo>
                    <a:pt x="231648" y="44958"/>
                  </a:lnTo>
                  <a:close/>
                </a:path>
                <a:path w="295275" h="76200">
                  <a:moveTo>
                    <a:pt x="294893" y="38100"/>
                  </a:moveTo>
                  <a:lnTo>
                    <a:pt x="218693" y="0"/>
                  </a:lnTo>
                  <a:lnTo>
                    <a:pt x="218693" y="32004"/>
                  </a:lnTo>
                  <a:lnTo>
                    <a:pt x="231648" y="32004"/>
                  </a:lnTo>
                  <a:lnTo>
                    <a:pt x="231648" y="69722"/>
                  </a:lnTo>
                  <a:lnTo>
                    <a:pt x="294893" y="38100"/>
                  </a:lnTo>
                  <a:close/>
                </a:path>
                <a:path w="295275" h="76200">
                  <a:moveTo>
                    <a:pt x="231648" y="69722"/>
                  </a:moveTo>
                  <a:lnTo>
                    <a:pt x="231648" y="44958"/>
                  </a:lnTo>
                  <a:lnTo>
                    <a:pt x="218693" y="44958"/>
                  </a:lnTo>
                  <a:lnTo>
                    <a:pt x="218693" y="76200"/>
                  </a:lnTo>
                  <a:lnTo>
                    <a:pt x="231648" y="69722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126367" y="348107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86565" y="3576320"/>
              <a:ext cx="228600" cy="762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059311" y="3350768"/>
              <a:ext cx="127635" cy="521334"/>
            </a:xfrm>
            <a:custGeom>
              <a:avLst/>
              <a:gdLst/>
              <a:ahLst/>
              <a:cxnLst/>
              <a:rect l="l" t="t" r="r" b="b"/>
              <a:pathLst>
                <a:path w="127635" h="521335">
                  <a:moveTo>
                    <a:pt x="127254" y="257555"/>
                  </a:moveTo>
                  <a:lnTo>
                    <a:pt x="127254" y="521207"/>
                  </a:lnTo>
                </a:path>
                <a:path w="127635" h="521335">
                  <a:moveTo>
                    <a:pt x="0" y="0"/>
                  </a:moveTo>
                  <a:lnTo>
                    <a:pt x="0" y="521208"/>
                  </a:lnTo>
                </a:path>
              </a:pathLst>
            </a:custGeom>
            <a:ln w="1270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56263" y="3314192"/>
              <a:ext cx="361950" cy="76200"/>
            </a:xfrm>
            <a:custGeom>
              <a:avLst/>
              <a:gdLst/>
              <a:ahLst/>
              <a:cxnLst/>
              <a:rect l="l" t="t" r="r" b="b"/>
              <a:pathLst>
                <a:path w="361950" h="76200">
                  <a:moveTo>
                    <a:pt x="298703" y="44958"/>
                  </a:moveTo>
                  <a:lnTo>
                    <a:pt x="298703" y="32004"/>
                  </a:lnTo>
                  <a:lnTo>
                    <a:pt x="0" y="32004"/>
                  </a:lnTo>
                  <a:lnTo>
                    <a:pt x="0" y="44958"/>
                  </a:lnTo>
                  <a:lnTo>
                    <a:pt x="298703" y="44958"/>
                  </a:lnTo>
                  <a:close/>
                </a:path>
                <a:path w="361950" h="76200">
                  <a:moveTo>
                    <a:pt x="361950" y="38100"/>
                  </a:moveTo>
                  <a:lnTo>
                    <a:pt x="285750" y="0"/>
                  </a:lnTo>
                  <a:lnTo>
                    <a:pt x="285750" y="32004"/>
                  </a:lnTo>
                  <a:lnTo>
                    <a:pt x="298703" y="32004"/>
                  </a:lnTo>
                  <a:lnTo>
                    <a:pt x="298703" y="69723"/>
                  </a:lnTo>
                  <a:lnTo>
                    <a:pt x="361950" y="38100"/>
                  </a:lnTo>
                  <a:close/>
                </a:path>
                <a:path w="361950" h="76200">
                  <a:moveTo>
                    <a:pt x="298703" y="69723"/>
                  </a:moveTo>
                  <a:lnTo>
                    <a:pt x="298703" y="44958"/>
                  </a:lnTo>
                  <a:lnTo>
                    <a:pt x="285750" y="44958"/>
                  </a:lnTo>
                  <a:lnTo>
                    <a:pt x="285750" y="76200"/>
                  </a:lnTo>
                  <a:lnTo>
                    <a:pt x="298703" y="69723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57787" y="3200654"/>
              <a:ext cx="368300" cy="76200"/>
            </a:xfrm>
            <a:custGeom>
              <a:avLst/>
              <a:gdLst/>
              <a:ahLst/>
              <a:cxnLst/>
              <a:rect l="l" t="t" r="r" b="b"/>
              <a:pathLst>
                <a:path w="368300" h="76200">
                  <a:moveTo>
                    <a:pt x="292290" y="31785"/>
                  </a:moveTo>
                  <a:lnTo>
                    <a:pt x="0" y="26670"/>
                  </a:lnTo>
                  <a:lnTo>
                    <a:pt x="0" y="38862"/>
                  </a:lnTo>
                  <a:lnTo>
                    <a:pt x="292168" y="43974"/>
                  </a:lnTo>
                  <a:lnTo>
                    <a:pt x="292290" y="31785"/>
                  </a:lnTo>
                  <a:close/>
                </a:path>
                <a:path w="368300" h="76200">
                  <a:moveTo>
                    <a:pt x="304800" y="69852"/>
                  </a:moveTo>
                  <a:lnTo>
                    <a:pt x="304800" y="44196"/>
                  </a:lnTo>
                  <a:lnTo>
                    <a:pt x="292168" y="43974"/>
                  </a:lnTo>
                  <a:lnTo>
                    <a:pt x="291846" y="76200"/>
                  </a:lnTo>
                  <a:lnTo>
                    <a:pt x="304800" y="69852"/>
                  </a:lnTo>
                  <a:close/>
                </a:path>
                <a:path w="368300" h="76200">
                  <a:moveTo>
                    <a:pt x="304800" y="44196"/>
                  </a:moveTo>
                  <a:lnTo>
                    <a:pt x="304800" y="32004"/>
                  </a:lnTo>
                  <a:lnTo>
                    <a:pt x="292290" y="31785"/>
                  </a:lnTo>
                  <a:lnTo>
                    <a:pt x="292168" y="43974"/>
                  </a:lnTo>
                  <a:lnTo>
                    <a:pt x="304800" y="44196"/>
                  </a:lnTo>
                  <a:close/>
                </a:path>
                <a:path w="368300" h="76200">
                  <a:moveTo>
                    <a:pt x="368046" y="38862"/>
                  </a:moveTo>
                  <a:lnTo>
                    <a:pt x="292608" y="0"/>
                  </a:lnTo>
                  <a:lnTo>
                    <a:pt x="292290" y="31785"/>
                  </a:lnTo>
                  <a:lnTo>
                    <a:pt x="304800" y="32004"/>
                  </a:lnTo>
                  <a:lnTo>
                    <a:pt x="304800" y="69852"/>
                  </a:lnTo>
                  <a:lnTo>
                    <a:pt x="368046" y="38862"/>
                  </a:lnTo>
                  <a:close/>
                </a:path>
              </a:pathLst>
            </a:custGeom>
            <a:solidFill>
              <a:srgbClr val="949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62359" y="3014726"/>
              <a:ext cx="0" cy="219075"/>
            </a:xfrm>
            <a:custGeom>
              <a:avLst/>
              <a:gdLst/>
              <a:ahLst/>
              <a:cxnLst/>
              <a:rect l="l" t="t" r="r" b="b"/>
              <a:pathLst>
                <a:path h="219075">
                  <a:moveTo>
                    <a:pt x="0" y="0"/>
                  </a:moveTo>
                  <a:lnTo>
                    <a:pt x="0" y="218694"/>
                  </a:lnTo>
                </a:path>
              </a:pathLst>
            </a:custGeom>
            <a:ln w="12700">
              <a:solidFill>
                <a:srgbClr val="949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33993" y="3922268"/>
              <a:ext cx="4612005" cy="6985"/>
            </a:xfrm>
            <a:custGeom>
              <a:avLst/>
              <a:gdLst/>
              <a:ahLst/>
              <a:cxnLst/>
              <a:rect l="l" t="t" r="r" b="b"/>
              <a:pathLst>
                <a:path w="4612005" h="6985">
                  <a:moveTo>
                    <a:pt x="4611623" y="0"/>
                  </a:moveTo>
                  <a:lnTo>
                    <a:pt x="0" y="6858"/>
                  </a:lnTo>
                </a:path>
              </a:pathLst>
            </a:custGeom>
            <a:ln w="1270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99123" y="3922268"/>
              <a:ext cx="76200" cy="514350"/>
            </a:xfrm>
            <a:custGeom>
              <a:avLst/>
              <a:gdLst/>
              <a:ahLst/>
              <a:cxnLst/>
              <a:rect l="l" t="t" r="r" b="b"/>
              <a:pathLst>
                <a:path w="76200" h="51435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32003" y="76200"/>
                  </a:lnTo>
                  <a:lnTo>
                    <a:pt x="32003" y="64008"/>
                  </a:lnTo>
                  <a:lnTo>
                    <a:pt x="44957" y="64008"/>
                  </a:lnTo>
                  <a:lnTo>
                    <a:pt x="44957" y="76200"/>
                  </a:lnTo>
                  <a:lnTo>
                    <a:pt x="76200" y="76200"/>
                  </a:lnTo>
                  <a:close/>
                </a:path>
                <a:path w="76200" h="514350">
                  <a:moveTo>
                    <a:pt x="44957" y="76200"/>
                  </a:moveTo>
                  <a:lnTo>
                    <a:pt x="44957" y="64008"/>
                  </a:lnTo>
                  <a:lnTo>
                    <a:pt x="32003" y="64008"/>
                  </a:lnTo>
                  <a:lnTo>
                    <a:pt x="32003" y="76200"/>
                  </a:lnTo>
                  <a:lnTo>
                    <a:pt x="44957" y="76200"/>
                  </a:lnTo>
                  <a:close/>
                </a:path>
                <a:path w="76200" h="514350">
                  <a:moveTo>
                    <a:pt x="44957" y="514350"/>
                  </a:moveTo>
                  <a:lnTo>
                    <a:pt x="44957" y="76200"/>
                  </a:lnTo>
                  <a:lnTo>
                    <a:pt x="32003" y="76200"/>
                  </a:lnTo>
                  <a:lnTo>
                    <a:pt x="32003" y="514350"/>
                  </a:lnTo>
                  <a:lnTo>
                    <a:pt x="44957" y="514350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18005" y="3285490"/>
            <a:ext cx="11048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02587" y="3361690"/>
            <a:ext cx="7556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92605" y="3437890"/>
            <a:ext cx="2108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</a:t>
            </a:r>
            <a:r>
              <a:rPr sz="1050" b="1" spc="-7" baseline="-23809" dirty="0">
                <a:latin typeface="Arial"/>
                <a:cs typeface="Arial"/>
              </a:rPr>
              <a:t>2</a:t>
            </a:r>
            <a:endParaRPr sz="1050" baseline="-23809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92605" y="3590290"/>
            <a:ext cx="2152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</a:t>
            </a:r>
            <a:r>
              <a:rPr sz="1050" b="1" i="1" spc="-7" baseline="-23809" dirty="0">
                <a:latin typeface="Arial"/>
                <a:cs typeface="Arial"/>
              </a:rPr>
              <a:t>n</a:t>
            </a:r>
            <a:endParaRPr sz="1050" baseline="-23809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88109" y="3088131"/>
            <a:ext cx="11048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914531" y="3466084"/>
            <a:ext cx="2108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</a:t>
            </a:r>
            <a:r>
              <a:rPr sz="1050" b="1" spc="-7" baseline="-23809" dirty="0">
                <a:latin typeface="Arial"/>
                <a:cs typeface="Arial"/>
              </a:rPr>
              <a:t>3</a:t>
            </a:r>
            <a:endParaRPr sz="1050" baseline="-23809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127643" y="3422396"/>
            <a:ext cx="355600" cy="513080"/>
            <a:chOff x="2127643" y="3422396"/>
            <a:chExt cx="355600" cy="513080"/>
          </a:xfrm>
        </p:grpSpPr>
        <p:sp>
          <p:nvSpPr>
            <p:cNvPr id="75" name="object 75"/>
            <p:cNvSpPr/>
            <p:nvPr/>
          </p:nvSpPr>
          <p:spPr>
            <a:xfrm>
              <a:off x="2133993" y="3422396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285750" y="44195"/>
                  </a:moveTo>
                  <a:lnTo>
                    <a:pt x="285750" y="31241"/>
                  </a:lnTo>
                  <a:lnTo>
                    <a:pt x="0" y="30479"/>
                  </a:lnTo>
                  <a:lnTo>
                    <a:pt x="0" y="42671"/>
                  </a:lnTo>
                  <a:lnTo>
                    <a:pt x="285750" y="44195"/>
                  </a:lnTo>
                  <a:close/>
                </a:path>
                <a:path w="349250" h="76200">
                  <a:moveTo>
                    <a:pt x="348983" y="38100"/>
                  </a:moveTo>
                  <a:lnTo>
                    <a:pt x="272795" y="0"/>
                  </a:lnTo>
                  <a:lnTo>
                    <a:pt x="272795" y="31207"/>
                  </a:lnTo>
                  <a:lnTo>
                    <a:pt x="285750" y="31241"/>
                  </a:lnTo>
                  <a:lnTo>
                    <a:pt x="285750" y="69721"/>
                  </a:lnTo>
                  <a:lnTo>
                    <a:pt x="348983" y="38100"/>
                  </a:lnTo>
                  <a:close/>
                </a:path>
                <a:path w="349250" h="76200">
                  <a:moveTo>
                    <a:pt x="285750" y="69721"/>
                  </a:moveTo>
                  <a:lnTo>
                    <a:pt x="285750" y="44195"/>
                  </a:lnTo>
                  <a:lnTo>
                    <a:pt x="272795" y="44126"/>
                  </a:lnTo>
                  <a:lnTo>
                    <a:pt x="272795" y="76200"/>
                  </a:lnTo>
                  <a:lnTo>
                    <a:pt x="285750" y="69721"/>
                  </a:lnTo>
                  <a:close/>
                </a:path>
              </a:pathLst>
            </a:custGeom>
            <a:solidFill>
              <a:srgbClr val="EF3D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33993" y="3452876"/>
              <a:ext cx="0" cy="476250"/>
            </a:xfrm>
            <a:custGeom>
              <a:avLst/>
              <a:gdLst/>
              <a:ahLst/>
              <a:cxnLst/>
              <a:rect l="l" t="t" r="r" b="b"/>
              <a:pathLst>
                <a:path h="476250">
                  <a:moveTo>
                    <a:pt x="0" y="0"/>
                  </a:moveTo>
                  <a:lnTo>
                    <a:pt x="0" y="476250"/>
                  </a:lnTo>
                </a:path>
              </a:pathLst>
            </a:custGeom>
            <a:ln w="1270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706180" y="3257666"/>
            <a:ext cx="86614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aut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h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ent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ic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at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on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7F7F7F"/>
                </a:solidFill>
                <a:latin typeface="Arial MT"/>
                <a:cs typeface="Arial MT"/>
              </a:rPr>
              <a:t>Is</a:t>
            </a:r>
            <a:r>
              <a:rPr sz="900" spc="-3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7F7F7F"/>
                </a:solidFill>
                <a:latin typeface="Arial MT"/>
                <a:cs typeface="Arial MT"/>
              </a:rPr>
              <a:t>it</a:t>
            </a:r>
            <a:r>
              <a:rPr sz="900" spc="-3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7F7F7F"/>
                </a:solidFill>
                <a:latin typeface="Arial MT"/>
                <a:cs typeface="Arial MT"/>
              </a:rPr>
              <a:t>MB?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482976" y="3113023"/>
            <a:ext cx="1236980" cy="638175"/>
            <a:chOff x="2482976" y="3113023"/>
            <a:chExt cx="1236980" cy="638175"/>
          </a:xfrm>
        </p:grpSpPr>
        <p:sp>
          <p:nvSpPr>
            <p:cNvPr id="79" name="object 79"/>
            <p:cNvSpPr/>
            <p:nvPr/>
          </p:nvSpPr>
          <p:spPr>
            <a:xfrm>
              <a:off x="2559189" y="3189223"/>
              <a:ext cx="1160780" cy="561975"/>
            </a:xfrm>
            <a:custGeom>
              <a:avLst/>
              <a:gdLst/>
              <a:ahLst/>
              <a:cxnLst/>
              <a:rect l="l" t="t" r="r" b="b"/>
              <a:pathLst>
                <a:path w="1160779" h="561975">
                  <a:moveTo>
                    <a:pt x="1160526" y="0"/>
                  </a:moveTo>
                  <a:lnTo>
                    <a:pt x="0" y="0"/>
                  </a:lnTo>
                  <a:lnTo>
                    <a:pt x="0" y="485406"/>
                  </a:lnTo>
                  <a:lnTo>
                    <a:pt x="0" y="561606"/>
                  </a:lnTo>
                  <a:lnTo>
                    <a:pt x="1160526" y="561606"/>
                  </a:lnTo>
                  <a:lnTo>
                    <a:pt x="1160526" y="485406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482976" y="3113023"/>
              <a:ext cx="1160780" cy="561975"/>
            </a:xfrm>
            <a:custGeom>
              <a:avLst/>
              <a:gdLst/>
              <a:ahLst/>
              <a:cxnLst/>
              <a:rect l="l" t="t" r="r" b="b"/>
              <a:pathLst>
                <a:path w="1160779" h="561975">
                  <a:moveTo>
                    <a:pt x="1160526" y="561594"/>
                  </a:moveTo>
                  <a:lnTo>
                    <a:pt x="1160526" y="0"/>
                  </a:lnTo>
                  <a:lnTo>
                    <a:pt x="0" y="0"/>
                  </a:lnTo>
                  <a:lnTo>
                    <a:pt x="0" y="561594"/>
                  </a:lnTo>
                  <a:lnTo>
                    <a:pt x="1160526" y="561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482976" y="3113023"/>
            <a:ext cx="1160780" cy="561975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46685" marR="139700" indent="-635" algn="ctr">
              <a:lnSpc>
                <a:spcPct val="100000"/>
              </a:lnSpc>
              <a:spcBef>
                <a:spcPts val="445"/>
              </a:spcBef>
            </a:pPr>
            <a:r>
              <a:rPr sz="1000" b="1" spc="-10" dirty="0">
                <a:latin typeface="Arial"/>
                <a:cs typeface="Arial"/>
              </a:rPr>
              <a:t>Face 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aut</a:t>
            </a:r>
            <a:r>
              <a:rPr sz="1000" b="1" spc="-10" dirty="0">
                <a:latin typeface="Arial"/>
                <a:cs typeface="Arial"/>
              </a:rPr>
              <a:t>h</a:t>
            </a:r>
            <a:r>
              <a:rPr sz="1000" b="1" dirty="0">
                <a:latin typeface="Arial"/>
                <a:cs typeface="Arial"/>
              </a:rPr>
              <a:t>ent</a:t>
            </a:r>
            <a:r>
              <a:rPr sz="1000" b="1" spc="-10" dirty="0">
                <a:latin typeface="Arial"/>
                <a:cs typeface="Arial"/>
              </a:rPr>
              <a:t>ic</a:t>
            </a:r>
            <a:r>
              <a:rPr sz="1000" b="1" dirty="0">
                <a:latin typeface="Arial"/>
                <a:cs typeface="Arial"/>
              </a:rPr>
              <a:t>at</a:t>
            </a:r>
            <a:r>
              <a:rPr sz="1000" b="1" spc="-10" dirty="0">
                <a:latin typeface="Arial"/>
                <a:cs typeface="Arial"/>
              </a:rPr>
              <a:t>i</a:t>
            </a:r>
            <a:r>
              <a:rPr sz="1000" b="1" dirty="0">
                <a:latin typeface="Arial"/>
                <a:cs typeface="Arial"/>
              </a:rPr>
              <a:t>on  </a:t>
            </a:r>
            <a:r>
              <a:rPr sz="900" dirty="0">
                <a:latin typeface="Arial MT"/>
                <a:cs typeface="Arial MT"/>
              </a:rPr>
              <a:t>Is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it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MB?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848303" y="3165411"/>
            <a:ext cx="621030" cy="476250"/>
            <a:chOff x="3848303" y="3165411"/>
            <a:chExt cx="621030" cy="476250"/>
          </a:xfrm>
        </p:grpSpPr>
        <p:sp>
          <p:nvSpPr>
            <p:cNvPr id="83" name="object 83"/>
            <p:cNvSpPr/>
            <p:nvPr/>
          </p:nvSpPr>
          <p:spPr>
            <a:xfrm>
              <a:off x="3882021" y="3170173"/>
              <a:ext cx="582295" cy="116839"/>
            </a:xfrm>
            <a:custGeom>
              <a:avLst/>
              <a:gdLst/>
              <a:ahLst/>
              <a:cxnLst/>
              <a:rect l="l" t="t" r="r" b="b"/>
              <a:pathLst>
                <a:path w="582295" h="116839">
                  <a:moveTo>
                    <a:pt x="28956" y="79248"/>
                  </a:moveTo>
                  <a:lnTo>
                    <a:pt x="22860" y="72390"/>
                  </a:lnTo>
                  <a:lnTo>
                    <a:pt x="6858" y="72390"/>
                  </a:lnTo>
                  <a:lnTo>
                    <a:pt x="0" y="79248"/>
                  </a:lnTo>
                  <a:lnTo>
                    <a:pt x="0" y="116586"/>
                  </a:lnTo>
                  <a:lnTo>
                    <a:pt x="11264" y="114312"/>
                  </a:lnTo>
                  <a:lnTo>
                    <a:pt x="20472" y="108115"/>
                  </a:lnTo>
                  <a:lnTo>
                    <a:pt x="26670" y="98907"/>
                  </a:lnTo>
                  <a:lnTo>
                    <a:pt x="28956" y="87630"/>
                  </a:lnTo>
                  <a:lnTo>
                    <a:pt x="28956" y="79248"/>
                  </a:lnTo>
                  <a:close/>
                </a:path>
                <a:path w="582295" h="116839">
                  <a:moveTo>
                    <a:pt x="582168" y="28956"/>
                  </a:moveTo>
                  <a:lnTo>
                    <a:pt x="579882" y="17691"/>
                  </a:lnTo>
                  <a:lnTo>
                    <a:pt x="573684" y="8483"/>
                  </a:lnTo>
                  <a:lnTo>
                    <a:pt x="564476" y="2286"/>
                  </a:lnTo>
                  <a:lnTo>
                    <a:pt x="553212" y="0"/>
                  </a:lnTo>
                  <a:lnTo>
                    <a:pt x="541807" y="2286"/>
                  </a:lnTo>
                  <a:lnTo>
                    <a:pt x="532345" y="8483"/>
                  </a:lnTo>
                  <a:lnTo>
                    <a:pt x="525881" y="17691"/>
                  </a:lnTo>
                  <a:lnTo>
                    <a:pt x="523494" y="28956"/>
                  </a:lnTo>
                  <a:lnTo>
                    <a:pt x="523494" y="37338"/>
                  </a:lnTo>
                  <a:lnTo>
                    <a:pt x="530352" y="43434"/>
                  </a:lnTo>
                  <a:lnTo>
                    <a:pt x="546354" y="43434"/>
                  </a:lnTo>
                  <a:lnTo>
                    <a:pt x="553212" y="37338"/>
                  </a:lnTo>
                  <a:lnTo>
                    <a:pt x="553212" y="57912"/>
                  </a:lnTo>
                  <a:lnTo>
                    <a:pt x="564476" y="55638"/>
                  </a:lnTo>
                  <a:lnTo>
                    <a:pt x="573684" y="49441"/>
                  </a:lnTo>
                  <a:lnTo>
                    <a:pt x="579882" y="40233"/>
                  </a:lnTo>
                  <a:lnTo>
                    <a:pt x="582168" y="28956"/>
                  </a:lnTo>
                  <a:close/>
                </a:path>
              </a:pathLst>
            </a:custGeom>
            <a:solidFill>
              <a:srgbClr val="CE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853065" y="3170173"/>
              <a:ext cx="611505" cy="466725"/>
            </a:xfrm>
            <a:custGeom>
              <a:avLst/>
              <a:gdLst/>
              <a:ahLst/>
              <a:cxnLst/>
              <a:rect l="l" t="t" r="r" b="b"/>
              <a:pathLst>
                <a:path w="611504" h="466725">
                  <a:moveTo>
                    <a:pt x="0" y="87629"/>
                  </a:moveTo>
                  <a:lnTo>
                    <a:pt x="2274" y="75914"/>
                  </a:lnTo>
                  <a:lnTo>
                    <a:pt x="8477" y="66484"/>
                  </a:lnTo>
                  <a:lnTo>
                    <a:pt x="17680" y="60197"/>
                  </a:lnTo>
                  <a:lnTo>
                    <a:pt x="28955" y="57912"/>
                  </a:lnTo>
                  <a:lnTo>
                    <a:pt x="552450" y="57912"/>
                  </a:lnTo>
                  <a:lnTo>
                    <a:pt x="552450" y="28955"/>
                  </a:lnTo>
                  <a:lnTo>
                    <a:pt x="554843" y="17680"/>
                  </a:lnTo>
                  <a:lnTo>
                    <a:pt x="561308" y="8477"/>
                  </a:lnTo>
                  <a:lnTo>
                    <a:pt x="570773" y="2274"/>
                  </a:lnTo>
                  <a:lnTo>
                    <a:pt x="582167" y="0"/>
                  </a:lnTo>
                  <a:lnTo>
                    <a:pt x="593443" y="2274"/>
                  </a:lnTo>
                  <a:lnTo>
                    <a:pt x="602646" y="8477"/>
                  </a:lnTo>
                  <a:lnTo>
                    <a:pt x="608849" y="17680"/>
                  </a:lnTo>
                  <a:lnTo>
                    <a:pt x="611124" y="28955"/>
                  </a:lnTo>
                  <a:lnTo>
                    <a:pt x="611124" y="378713"/>
                  </a:lnTo>
                  <a:lnTo>
                    <a:pt x="608849" y="390429"/>
                  </a:lnTo>
                  <a:lnTo>
                    <a:pt x="602646" y="399859"/>
                  </a:lnTo>
                  <a:lnTo>
                    <a:pt x="593443" y="406146"/>
                  </a:lnTo>
                  <a:lnTo>
                    <a:pt x="582167" y="408431"/>
                  </a:lnTo>
                  <a:lnTo>
                    <a:pt x="57912" y="408431"/>
                  </a:lnTo>
                  <a:lnTo>
                    <a:pt x="57912" y="437388"/>
                  </a:lnTo>
                  <a:lnTo>
                    <a:pt x="55637" y="448663"/>
                  </a:lnTo>
                  <a:lnTo>
                    <a:pt x="49434" y="457866"/>
                  </a:lnTo>
                  <a:lnTo>
                    <a:pt x="40231" y="464069"/>
                  </a:lnTo>
                  <a:lnTo>
                    <a:pt x="28955" y="466343"/>
                  </a:lnTo>
                  <a:lnTo>
                    <a:pt x="17680" y="464069"/>
                  </a:lnTo>
                  <a:lnTo>
                    <a:pt x="8477" y="457866"/>
                  </a:lnTo>
                  <a:lnTo>
                    <a:pt x="2274" y="448663"/>
                  </a:lnTo>
                  <a:lnTo>
                    <a:pt x="0" y="437388"/>
                  </a:lnTo>
                  <a:lnTo>
                    <a:pt x="0" y="87629"/>
                  </a:lnTo>
                  <a:close/>
                </a:path>
                <a:path w="611504" h="466725">
                  <a:moveTo>
                    <a:pt x="0" y="87629"/>
                  </a:moveTo>
                  <a:lnTo>
                    <a:pt x="2274" y="98905"/>
                  </a:lnTo>
                  <a:lnTo>
                    <a:pt x="8477" y="108108"/>
                  </a:lnTo>
                  <a:lnTo>
                    <a:pt x="17680" y="114311"/>
                  </a:lnTo>
                  <a:lnTo>
                    <a:pt x="28955" y="116586"/>
                  </a:lnTo>
                  <a:lnTo>
                    <a:pt x="40231" y="114311"/>
                  </a:lnTo>
                  <a:lnTo>
                    <a:pt x="49434" y="108108"/>
                  </a:lnTo>
                  <a:lnTo>
                    <a:pt x="55637" y="98905"/>
                  </a:lnTo>
                  <a:lnTo>
                    <a:pt x="57912" y="87629"/>
                  </a:lnTo>
                  <a:lnTo>
                    <a:pt x="57912" y="79248"/>
                  </a:lnTo>
                  <a:lnTo>
                    <a:pt x="51815" y="72389"/>
                  </a:lnTo>
                  <a:lnTo>
                    <a:pt x="43433" y="72389"/>
                  </a:lnTo>
                  <a:lnTo>
                    <a:pt x="35813" y="72389"/>
                  </a:lnTo>
                  <a:lnTo>
                    <a:pt x="28955" y="79248"/>
                  </a:lnTo>
                  <a:lnTo>
                    <a:pt x="28955" y="87629"/>
                  </a:lnTo>
                  <a:lnTo>
                    <a:pt x="28955" y="116586"/>
                  </a:lnTo>
                </a:path>
                <a:path w="611504" h="466725">
                  <a:moveTo>
                    <a:pt x="57912" y="87629"/>
                  </a:moveTo>
                  <a:lnTo>
                    <a:pt x="57912" y="408431"/>
                  </a:lnTo>
                </a:path>
                <a:path w="611504" h="466725">
                  <a:moveTo>
                    <a:pt x="611124" y="28955"/>
                  </a:moveTo>
                  <a:lnTo>
                    <a:pt x="608849" y="40231"/>
                  </a:lnTo>
                  <a:lnTo>
                    <a:pt x="602646" y="49434"/>
                  </a:lnTo>
                  <a:lnTo>
                    <a:pt x="593443" y="55637"/>
                  </a:lnTo>
                  <a:lnTo>
                    <a:pt x="582167" y="57912"/>
                  </a:lnTo>
                  <a:lnTo>
                    <a:pt x="552450" y="57912"/>
                  </a:lnTo>
                </a:path>
                <a:path w="611504" h="466725">
                  <a:moveTo>
                    <a:pt x="552450" y="28955"/>
                  </a:moveTo>
                  <a:lnTo>
                    <a:pt x="552450" y="37337"/>
                  </a:lnTo>
                  <a:lnTo>
                    <a:pt x="559307" y="43434"/>
                  </a:lnTo>
                  <a:lnTo>
                    <a:pt x="567689" y="43434"/>
                  </a:lnTo>
                  <a:lnTo>
                    <a:pt x="575309" y="43434"/>
                  </a:lnTo>
                  <a:lnTo>
                    <a:pt x="582167" y="37337"/>
                  </a:lnTo>
                  <a:lnTo>
                    <a:pt x="582167" y="28955"/>
                  </a:lnTo>
                  <a:lnTo>
                    <a:pt x="582167" y="57912"/>
                  </a:lnTo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982853" y="3251200"/>
            <a:ext cx="349885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Yes, 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</a:t>
            </a:r>
            <a:r>
              <a:rPr sz="900" b="1" dirty="0">
                <a:latin typeface="Arial"/>
                <a:cs typeface="Arial"/>
              </a:rPr>
              <a:t>he </a:t>
            </a:r>
            <a:r>
              <a:rPr sz="900" b="1" spc="-5" dirty="0">
                <a:latin typeface="Arial"/>
                <a:cs typeface="Arial"/>
              </a:rPr>
              <a:t>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394091" y="3346005"/>
            <a:ext cx="5267325" cy="2302510"/>
            <a:chOff x="1394091" y="3346005"/>
            <a:chExt cx="5267325" cy="2302510"/>
          </a:xfrm>
        </p:grpSpPr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38753" y="3346005"/>
              <a:ext cx="210692" cy="12839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394091" y="3503167"/>
              <a:ext cx="5267325" cy="905510"/>
            </a:xfrm>
            <a:custGeom>
              <a:avLst/>
              <a:gdLst/>
              <a:ahLst/>
              <a:cxnLst/>
              <a:rect l="l" t="t" r="r" b="b"/>
              <a:pathLst>
                <a:path w="5267325" h="905510">
                  <a:moveTo>
                    <a:pt x="76200" y="403098"/>
                  </a:moveTo>
                  <a:lnTo>
                    <a:pt x="44196" y="403098"/>
                  </a:lnTo>
                  <a:lnTo>
                    <a:pt x="44196" y="0"/>
                  </a:lnTo>
                  <a:lnTo>
                    <a:pt x="31242" y="0"/>
                  </a:lnTo>
                  <a:lnTo>
                    <a:pt x="31242" y="403098"/>
                  </a:lnTo>
                  <a:lnTo>
                    <a:pt x="0" y="403098"/>
                  </a:lnTo>
                  <a:lnTo>
                    <a:pt x="31242" y="465582"/>
                  </a:lnTo>
                  <a:lnTo>
                    <a:pt x="38100" y="479298"/>
                  </a:lnTo>
                  <a:lnTo>
                    <a:pt x="44196" y="467106"/>
                  </a:lnTo>
                  <a:lnTo>
                    <a:pt x="76200" y="403098"/>
                  </a:lnTo>
                  <a:close/>
                </a:path>
                <a:path w="5267325" h="905510">
                  <a:moveTo>
                    <a:pt x="5266931" y="829056"/>
                  </a:moveTo>
                  <a:lnTo>
                    <a:pt x="5235702" y="829056"/>
                  </a:lnTo>
                  <a:lnTo>
                    <a:pt x="5235702" y="479298"/>
                  </a:lnTo>
                  <a:lnTo>
                    <a:pt x="5222748" y="479298"/>
                  </a:lnTo>
                  <a:lnTo>
                    <a:pt x="5222748" y="829056"/>
                  </a:lnTo>
                  <a:lnTo>
                    <a:pt x="5190731" y="829056"/>
                  </a:lnTo>
                  <a:lnTo>
                    <a:pt x="5222748" y="893089"/>
                  </a:lnTo>
                  <a:lnTo>
                    <a:pt x="5228831" y="905256"/>
                  </a:lnTo>
                  <a:lnTo>
                    <a:pt x="5235702" y="891527"/>
                  </a:lnTo>
                  <a:lnTo>
                    <a:pt x="5266931" y="829056"/>
                  </a:lnTo>
                  <a:close/>
                </a:path>
              </a:pathLst>
            </a:custGeom>
            <a:solidFill>
              <a:srgbClr val="949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32191" y="3982465"/>
              <a:ext cx="5199380" cy="0"/>
            </a:xfrm>
            <a:custGeom>
              <a:avLst/>
              <a:gdLst/>
              <a:ahLst/>
              <a:cxnLst/>
              <a:rect l="l" t="t" r="r" b="b"/>
              <a:pathLst>
                <a:path w="5199380">
                  <a:moveTo>
                    <a:pt x="519912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49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76547" y="5519229"/>
              <a:ext cx="216026" cy="129159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4784197" y="5505566"/>
            <a:ext cx="823594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nor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m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zati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500765" y="5296915"/>
            <a:ext cx="1314450" cy="628650"/>
            <a:chOff x="4500765" y="5296915"/>
            <a:chExt cx="1314450" cy="628650"/>
          </a:xfrm>
        </p:grpSpPr>
        <p:sp>
          <p:nvSpPr>
            <p:cNvPr id="93" name="object 93"/>
            <p:cNvSpPr/>
            <p:nvPr/>
          </p:nvSpPr>
          <p:spPr>
            <a:xfrm>
              <a:off x="4576965" y="5373115"/>
              <a:ext cx="1238250" cy="552450"/>
            </a:xfrm>
            <a:custGeom>
              <a:avLst/>
              <a:gdLst/>
              <a:ahLst/>
              <a:cxnLst/>
              <a:rect l="l" t="t" r="r" b="b"/>
              <a:pathLst>
                <a:path w="1238250" h="552450">
                  <a:moveTo>
                    <a:pt x="123825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1238250" y="552450"/>
                  </a:lnTo>
                  <a:lnTo>
                    <a:pt x="1238250" y="476250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500765" y="5296915"/>
              <a:ext cx="1238250" cy="552450"/>
            </a:xfrm>
            <a:custGeom>
              <a:avLst/>
              <a:gdLst/>
              <a:ahLst/>
              <a:cxnLst/>
              <a:rect l="l" t="t" r="r" b="b"/>
              <a:pathLst>
                <a:path w="1238250" h="552450">
                  <a:moveTo>
                    <a:pt x="1238250" y="552450"/>
                  </a:moveTo>
                  <a:lnTo>
                    <a:pt x="1238250" y="0"/>
                  </a:lnTo>
                  <a:lnTo>
                    <a:pt x="0" y="0"/>
                  </a:lnTo>
                  <a:lnTo>
                    <a:pt x="0" y="552450"/>
                  </a:lnTo>
                  <a:lnTo>
                    <a:pt x="1238250" y="552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500765" y="5296915"/>
            <a:ext cx="123825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207010" marR="199390" indent="267335">
              <a:lnSpc>
                <a:spcPct val="100000"/>
              </a:lnSpc>
              <a:spcBef>
                <a:spcPts val="950"/>
              </a:spcBef>
            </a:pPr>
            <a:r>
              <a:rPr sz="1000" b="1" spc="-10" dirty="0">
                <a:latin typeface="Arial"/>
                <a:cs typeface="Arial"/>
              </a:rPr>
              <a:t>Face </a:t>
            </a:r>
            <a:r>
              <a:rPr sz="1000" b="1" spc="-5" dirty="0">
                <a:latin typeface="Arial"/>
                <a:cs typeface="Arial"/>
              </a:rPr>
              <a:t> nor</a:t>
            </a:r>
            <a:r>
              <a:rPr sz="1000" b="1" spc="-10" dirty="0">
                <a:latin typeface="Arial"/>
                <a:cs typeface="Arial"/>
              </a:rPr>
              <a:t>m</a:t>
            </a:r>
            <a:r>
              <a:rPr sz="1000" b="1" dirty="0">
                <a:latin typeface="Arial"/>
                <a:cs typeface="Arial"/>
              </a:rPr>
              <a:t>a</a:t>
            </a:r>
            <a:r>
              <a:rPr sz="1000" b="1" spc="-5" dirty="0">
                <a:latin typeface="Arial"/>
                <a:cs typeface="Arial"/>
              </a:rPr>
              <a:t>l</a:t>
            </a:r>
            <a:r>
              <a:rPr sz="1000" b="1" spc="-10" dirty="0">
                <a:latin typeface="Arial"/>
                <a:cs typeface="Arial"/>
              </a:rPr>
              <a:t>i</a:t>
            </a:r>
            <a:r>
              <a:rPr sz="1000" b="1" spc="-5" dirty="0">
                <a:latin typeface="Arial"/>
                <a:cs typeface="Arial"/>
              </a:rPr>
              <a:t>zati</a:t>
            </a:r>
            <a:r>
              <a:rPr sz="1000" b="1" spc="-10" dirty="0">
                <a:latin typeface="Arial"/>
                <a:cs typeface="Arial"/>
              </a:rPr>
              <a:t>o</a:t>
            </a:r>
            <a:r>
              <a:rPr sz="1000" b="1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6" name="object 9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53877" y="2126995"/>
            <a:ext cx="606551" cy="685800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1883493" y="1927605"/>
            <a:ext cx="553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000" i="1" spc="-5" dirty="0">
                <a:latin typeface="Arial"/>
                <a:cs typeface="Arial"/>
              </a:rPr>
              <a:t>Image </a:t>
            </a:r>
            <a:r>
              <a:rPr sz="1000" i="1" dirty="0">
                <a:latin typeface="Arial"/>
                <a:cs typeface="Arial"/>
              </a:rPr>
              <a:t> r</a:t>
            </a:r>
            <a:r>
              <a:rPr sz="1000" i="1" spc="-10" dirty="0">
                <a:latin typeface="Arial"/>
                <a:cs typeface="Arial"/>
              </a:rPr>
              <a:t>e</a:t>
            </a:r>
            <a:r>
              <a:rPr sz="1000" i="1" spc="-5" dirty="0">
                <a:latin typeface="Arial"/>
                <a:cs typeface="Arial"/>
              </a:rPr>
              <a:t>c</a:t>
            </a:r>
            <a:r>
              <a:rPr sz="1000" i="1" dirty="0">
                <a:latin typeface="Arial"/>
                <a:cs typeface="Arial"/>
              </a:rPr>
              <a:t>o</a:t>
            </a:r>
            <a:r>
              <a:rPr sz="1000" i="1" spc="-5" dirty="0">
                <a:latin typeface="Arial"/>
                <a:cs typeface="Arial"/>
              </a:rPr>
              <a:t>r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-10" dirty="0">
                <a:latin typeface="Arial"/>
                <a:cs typeface="Arial"/>
              </a:rPr>
              <a:t>in</a:t>
            </a:r>
            <a:r>
              <a:rPr sz="1000" i="1" dirty="0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2284863" y="1646173"/>
            <a:ext cx="5527040" cy="3652520"/>
            <a:chOff x="2284863" y="1646173"/>
            <a:chExt cx="5527040" cy="3652520"/>
          </a:xfrm>
        </p:grpSpPr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84863" y="1646173"/>
              <a:ext cx="512825" cy="53492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5081" y="5094033"/>
              <a:ext cx="166497" cy="20459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14897" y="4374895"/>
              <a:ext cx="1392555" cy="711200"/>
            </a:xfrm>
            <a:custGeom>
              <a:avLst/>
              <a:gdLst/>
              <a:ahLst/>
              <a:cxnLst/>
              <a:rect l="l" t="t" r="r" b="b"/>
              <a:pathLst>
                <a:path w="1392554" h="711200">
                  <a:moveTo>
                    <a:pt x="1392186" y="653033"/>
                  </a:moveTo>
                  <a:lnTo>
                    <a:pt x="1392186" y="58674"/>
                  </a:lnTo>
                  <a:lnTo>
                    <a:pt x="1387503" y="51764"/>
                  </a:lnTo>
                  <a:lnTo>
                    <a:pt x="1351607" y="38742"/>
                  </a:lnTo>
                  <a:lnTo>
                    <a:pt x="1283826" y="27059"/>
                  </a:lnTo>
                  <a:lnTo>
                    <a:pt x="1239287" y="21824"/>
                  </a:lnTo>
                  <a:lnTo>
                    <a:pt x="1188346" y="17049"/>
                  </a:lnTo>
                  <a:lnTo>
                    <a:pt x="1131528" y="12776"/>
                  </a:lnTo>
                  <a:lnTo>
                    <a:pt x="1069355" y="9045"/>
                  </a:lnTo>
                  <a:lnTo>
                    <a:pt x="1002350" y="5900"/>
                  </a:lnTo>
                  <a:lnTo>
                    <a:pt x="931037" y="3381"/>
                  </a:lnTo>
                  <a:lnTo>
                    <a:pt x="855939" y="1530"/>
                  </a:lnTo>
                  <a:lnTo>
                    <a:pt x="777579" y="389"/>
                  </a:lnTo>
                  <a:lnTo>
                    <a:pt x="696480" y="0"/>
                  </a:lnTo>
                  <a:lnTo>
                    <a:pt x="615227" y="389"/>
                  </a:lnTo>
                  <a:lnTo>
                    <a:pt x="536735" y="1530"/>
                  </a:lnTo>
                  <a:lnTo>
                    <a:pt x="461525" y="3381"/>
                  </a:lnTo>
                  <a:lnTo>
                    <a:pt x="390118" y="5900"/>
                  </a:lnTo>
                  <a:lnTo>
                    <a:pt x="323037" y="9045"/>
                  </a:lnTo>
                  <a:lnTo>
                    <a:pt x="260802" y="12776"/>
                  </a:lnTo>
                  <a:lnTo>
                    <a:pt x="203936" y="17049"/>
                  </a:lnTo>
                  <a:lnTo>
                    <a:pt x="152960" y="21824"/>
                  </a:lnTo>
                  <a:lnTo>
                    <a:pt x="108395" y="27059"/>
                  </a:lnTo>
                  <a:lnTo>
                    <a:pt x="40587" y="38742"/>
                  </a:lnTo>
                  <a:lnTo>
                    <a:pt x="4683" y="51764"/>
                  </a:lnTo>
                  <a:lnTo>
                    <a:pt x="0" y="58674"/>
                  </a:lnTo>
                  <a:lnTo>
                    <a:pt x="0" y="653033"/>
                  </a:lnTo>
                  <a:lnTo>
                    <a:pt x="40587" y="672573"/>
                  </a:lnTo>
                  <a:lnTo>
                    <a:pt x="108395" y="684088"/>
                  </a:lnTo>
                  <a:lnTo>
                    <a:pt x="152960" y="689263"/>
                  </a:lnTo>
                  <a:lnTo>
                    <a:pt x="203936" y="693991"/>
                  </a:lnTo>
                  <a:lnTo>
                    <a:pt x="260802" y="698229"/>
                  </a:lnTo>
                  <a:lnTo>
                    <a:pt x="323037" y="701934"/>
                  </a:lnTo>
                  <a:lnTo>
                    <a:pt x="390118" y="705063"/>
                  </a:lnTo>
                  <a:lnTo>
                    <a:pt x="461525" y="707571"/>
                  </a:lnTo>
                  <a:lnTo>
                    <a:pt x="536735" y="709417"/>
                  </a:lnTo>
                  <a:lnTo>
                    <a:pt x="615227" y="710556"/>
                  </a:lnTo>
                  <a:lnTo>
                    <a:pt x="696480" y="710945"/>
                  </a:lnTo>
                  <a:lnTo>
                    <a:pt x="777579" y="710556"/>
                  </a:lnTo>
                  <a:lnTo>
                    <a:pt x="855939" y="709417"/>
                  </a:lnTo>
                  <a:lnTo>
                    <a:pt x="931037" y="707571"/>
                  </a:lnTo>
                  <a:lnTo>
                    <a:pt x="1002350" y="705063"/>
                  </a:lnTo>
                  <a:lnTo>
                    <a:pt x="1069355" y="701934"/>
                  </a:lnTo>
                  <a:lnTo>
                    <a:pt x="1131528" y="698229"/>
                  </a:lnTo>
                  <a:lnTo>
                    <a:pt x="1188346" y="693991"/>
                  </a:lnTo>
                  <a:lnTo>
                    <a:pt x="1239287" y="689263"/>
                  </a:lnTo>
                  <a:lnTo>
                    <a:pt x="1283826" y="684088"/>
                  </a:lnTo>
                  <a:lnTo>
                    <a:pt x="1351607" y="672573"/>
                  </a:lnTo>
                  <a:lnTo>
                    <a:pt x="1387503" y="659791"/>
                  </a:lnTo>
                  <a:lnTo>
                    <a:pt x="1392186" y="653033"/>
                  </a:lnTo>
                  <a:close/>
                </a:path>
              </a:pathLst>
            </a:custGeom>
            <a:solidFill>
              <a:srgbClr val="F596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414897" y="4374895"/>
              <a:ext cx="1392555" cy="116839"/>
            </a:xfrm>
            <a:custGeom>
              <a:avLst/>
              <a:gdLst/>
              <a:ahLst/>
              <a:cxnLst/>
              <a:rect l="l" t="t" r="r" b="b"/>
              <a:pathLst>
                <a:path w="1392554" h="116839">
                  <a:moveTo>
                    <a:pt x="1392186" y="58674"/>
                  </a:moveTo>
                  <a:lnTo>
                    <a:pt x="1351607" y="38742"/>
                  </a:lnTo>
                  <a:lnTo>
                    <a:pt x="1283826" y="27059"/>
                  </a:lnTo>
                  <a:lnTo>
                    <a:pt x="1239287" y="21824"/>
                  </a:lnTo>
                  <a:lnTo>
                    <a:pt x="1188346" y="17049"/>
                  </a:lnTo>
                  <a:lnTo>
                    <a:pt x="1131528" y="12776"/>
                  </a:lnTo>
                  <a:lnTo>
                    <a:pt x="1069355" y="9045"/>
                  </a:lnTo>
                  <a:lnTo>
                    <a:pt x="1002350" y="5900"/>
                  </a:lnTo>
                  <a:lnTo>
                    <a:pt x="931037" y="3381"/>
                  </a:lnTo>
                  <a:lnTo>
                    <a:pt x="855939" y="1530"/>
                  </a:lnTo>
                  <a:lnTo>
                    <a:pt x="777579" y="389"/>
                  </a:lnTo>
                  <a:lnTo>
                    <a:pt x="696480" y="0"/>
                  </a:lnTo>
                  <a:lnTo>
                    <a:pt x="615227" y="389"/>
                  </a:lnTo>
                  <a:lnTo>
                    <a:pt x="536735" y="1530"/>
                  </a:lnTo>
                  <a:lnTo>
                    <a:pt x="461525" y="3381"/>
                  </a:lnTo>
                  <a:lnTo>
                    <a:pt x="390118" y="5900"/>
                  </a:lnTo>
                  <a:lnTo>
                    <a:pt x="323037" y="9045"/>
                  </a:lnTo>
                  <a:lnTo>
                    <a:pt x="260802" y="12776"/>
                  </a:lnTo>
                  <a:lnTo>
                    <a:pt x="203936" y="17049"/>
                  </a:lnTo>
                  <a:lnTo>
                    <a:pt x="152960" y="21824"/>
                  </a:lnTo>
                  <a:lnTo>
                    <a:pt x="108395" y="27059"/>
                  </a:lnTo>
                  <a:lnTo>
                    <a:pt x="40587" y="38742"/>
                  </a:lnTo>
                  <a:lnTo>
                    <a:pt x="4683" y="51764"/>
                  </a:lnTo>
                  <a:lnTo>
                    <a:pt x="0" y="58674"/>
                  </a:lnTo>
                  <a:lnTo>
                    <a:pt x="4683" y="65431"/>
                  </a:lnTo>
                  <a:lnTo>
                    <a:pt x="40587" y="78213"/>
                  </a:lnTo>
                  <a:lnTo>
                    <a:pt x="108395" y="89728"/>
                  </a:lnTo>
                  <a:lnTo>
                    <a:pt x="152960" y="94903"/>
                  </a:lnTo>
                  <a:lnTo>
                    <a:pt x="203936" y="99631"/>
                  </a:lnTo>
                  <a:lnTo>
                    <a:pt x="260802" y="103869"/>
                  </a:lnTo>
                  <a:lnTo>
                    <a:pt x="323037" y="107574"/>
                  </a:lnTo>
                  <a:lnTo>
                    <a:pt x="390118" y="110703"/>
                  </a:lnTo>
                  <a:lnTo>
                    <a:pt x="461525" y="113211"/>
                  </a:lnTo>
                  <a:lnTo>
                    <a:pt x="536735" y="115057"/>
                  </a:lnTo>
                  <a:lnTo>
                    <a:pt x="615227" y="116196"/>
                  </a:lnTo>
                  <a:lnTo>
                    <a:pt x="696480" y="116586"/>
                  </a:lnTo>
                  <a:lnTo>
                    <a:pt x="777579" y="116196"/>
                  </a:lnTo>
                  <a:lnTo>
                    <a:pt x="855939" y="115057"/>
                  </a:lnTo>
                  <a:lnTo>
                    <a:pt x="931037" y="113211"/>
                  </a:lnTo>
                  <a:lnTo>
                    <a:pt x="1002350" y="110703"/>
                  </a:lnTo>
                  <a:lnTo>
                    <a:pt x="1069355" y="107574"/>
                  </a:lnTo>
                  <a:lnTo>
                    <a:pt x="1131528" y="103869"/>
                  </a:lnTo>
                  <a:lnTo>
                    <a:pt x="1188346" y="99631"/>
                  </a:lnTo>
                  <a:lnTo>
                    <a:pt x="1239287" y="94903"/>
                  </a:lnTo>
                  <a:lnTo>
                    <a:pt x="1283826" y="89728"/>
                  </a:lnTo>
                  <a:lnTo>
                    <a:pt x="1351607" y="78213"/>
                  </a:lnTo>
                  <a:lnTo>
                    <a:pt x="1387503" y="65431"/>
                  </a:lnTo>
                  <a:lnTo>
                    <a:pt x="1392186" y="58674"/>
                  </a:lnTo>
                  <a:close/>
                </a:path>
              </a:pathLst>
            </a:custGeom>
            <a:solidFill>
              <a:srgbClr val="F8AA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414897" y="4374895"/>
              <a:ext cx="1392555" cy="711200"/>
            </a:xfrm>
            <a:custGeom>
              <a:avLst/>
              <a:gdLst/>
              <a:ahLst/>
              <a:cxnLst/>
              <a:rect l="l" t="t" r="r" b="b"/>
              <a:pathLst>
                <a:path w="1392554" h="711200">
                  <a:moveTo>
                    <a:pt x="696480" y="0"/>
                  </a:moveTo>
                  <a:lnTo>
                    <a:pt x="615227" y="389"/>
                  </a:lnTo>
                  <a:lnTo>
                    <a:pt x="536735" y="1530"/>
                  </a:lnTo>
                  <a:lnTo>
                    <a:pt x="461525" y="3381"/>
                  </a:lnTo>
                  <a:lnTo>
                    <a:pt x="390118" y="5900"/>
                  </a:lnTo>
                  <a:lnTo>
                    <a:pt x="323037" y="9045"/>
                  </a:lnTo>
                  <a:lnTo>
                    <a:pt x="260802" y="12776"/>
                  </a:lnTo>
                  <a:lnTo>
                    <a:pt x="203936" y="17049"/>
                  </a:lnTo>
                  <a:lnTo>
                    <a:pt x="152960" y="21824"/>
                  </a:lnTo>
                  <a:lnTo>
                    <a:pt x="108395" y="27059"/>
                  </a:lnTo>
                  <a:lnTo>
                    <a:pt x="40587" y="38742"/>
                  </a:lnTo>
                  <a:lnTo>
                    <a:pt x="4683" y="51764"/>
                  </a:lnTo>
                  <a:lnTo>
                    <a:pt x="0" y="58674"/>
                  </a:lnTo>
                  <a:lnTo>
                    <a:pt x="0" y="653033"/>
                  </a:lnTo>
                  <a:lnTo>
                    <a:pt x="40587" y="672573"/>
                  </a:lnTo>
                  <a:lnTo>
                    <a:pt x="108395" y="684088"/>
                  </a:lnTo>
                  <a:lnTo>
                    <a:pt x="152960" y="689263"/>
                  </a:lnTo>
                  <a:lnTo>
                    <a:pt x="203936" y="693991"/>
                  </a:lnTo>
                  <a:lnTo>
                    <a:pt x="260802" y="698229"/>
                  </a:lnTo>
                  <a:lnTo>
                    <a:pt x="323037" y="701934"/>
                  </a:lnTo>
                  <a:lnTo>
                    <a:pt x="390118" y="705063"/>
                  </a:lnTo>
                  <a:lnTo>
                    <a:pt x="461525" y="707571"/>
                  </a:lnTo>
                  <a:lnTo>
                    <a:pt x="536735" y="709417"/>
                  </a:lnTo>
                  <a:lnTo>
                    <a:pt x="615227" y="710556"/>
                  </a:lnTo>
                  <a:lnTo>
                    <a:pt x="696480" y="710945"/>
                  </a:lnTo>
                  <a:lnTo>
                    <a:pt x="777579" y="710556"/>
                  </a:lnTo>
                  <a:lnTo>
                    <a:pt x="855939" y="709417"/>
                  </a:lnTo>
                  <a:lnTo>
                    <a:pt x="931037" y="707571"/>
                  </a:lnTo>
                  <a:lnTo>
                    <a:pt x="1002350" y="705063"/>
                  </a:lnTo>
                  <a:lnTo>
                    <a:pt x="1069355" y="701934"/>
                  </a:lnTo>
                  <a:lnTo>
                    <a:pt x="1131528" y="698229"/>
                  </a:lnTo>
                  <a:lnTo>
                    <a:pt x="1188346" y="693991"/>
                  </a:lnTo>
                  <a:lnTo>
                    <a:pt x="1239287" y="689263"/>
                  </a:lnTo>
                  <a:lnTo>
                    <a:pt x="1283826" y="684088"/>
                  </a:lnTo>
                  <a:lnTo>
                    <a:pt x="1351607" y="672573"/>
                  </a:lnTo>
                  <a:lnTo>
                    <a:pt x="1387503" y="659791"/>
                  </a:lnTo>
                  <a:lnTo>
                    <a:pt x="1392186" y="653033"/>
                  </a:lnTo>
                  <a:lnTo>
                    <a:pt x="1392186" y="58674"/>
                  </a:lnTo>
                  <a:lnTo>
                    <a:pt x="1351607" y="38742"/>
                  </a:lnTo>
                  <a:lnTo>
                    <a:pt x="1283826" y="27059"/>
                  </a:lnTo>
                  <a:lnTo>
                    <a:pt x="1239287" y="21824"/>
                  </a:lnTo>
                  <a:lnTo>
                    <a:pt x="1188346" y="17049"/>
                  </a:lnTo>
                  <a:lnTo>
                    <a:pt x="1131528" y="12776"/>
                  </a:lnTo>
                  <a:lnTo>
                    <a:pt x="1069355" y="9045"/>
                  </a:lnTo>
                  <a:lnTo>
                    <a:pt x="1002350" y="5900"/>
                  </a:lnTo>
                  <a:lnTo>
                    <a:pt x="931037" y="3381"/>
                  </a:lnTo>
                  <a:lnTo>
                    <a:pt x="855939" y="1530"/>
                  </a:lnTo>
                  <a:lnTo>
                    <a:pt x="777579" y="389"/>
                  </a:lnTo>
                  <a:lnTo>
                    <a:pt x="696480" y="0"/>
                  </a:lnTo>
                  <a:close/>
                </a:path>
                <a:path w="1392554" h="711200">
                  <a:moveTo>
                    <a:pt x="0" y="58674"/>
                  </a:moveTo>
                  <a:lnTo>
                    <a:pt x="40587" y="78213"/>
                  </a:lnTo>
                  <a:lnTo>
                    <a:pt x="108395" y="89728"/>
                  </a:lnTo>
                  <a:lnTo>
                    <a:pt x="152960" y="94903"/>
                  </a:lnTo>
                  <a:lnTo>
                    <a:pt x="203936" y="99631"/>
                  </a:lnTo>
                  <a:lnTo>
                    <a:pt x="260802" y="103869"/>
                  </a:lnTo>
                  <a:lnTo>
                    <a:pt x="323037" y="107574"/>
                  </a:lnTo>
                  <a:lnTo>
                    <a:pt x="390118" y="110703"/>
                  </a:lnTo>
                  <a:lnTo>
                    <a:pt x="461525" y="113211"/>
                  </a:lnTo>
                  <a:lnTo>
                    <a:pt x="536735" y="115057"/>
                  </a:lnTo>
                  <a:lnTo>
                    <a:pt x="615227" y="116196"/>
                  </a:lnTo>
                  <a:lnTo>
                    <a:pt x="696480" y="116586"/>
                  </a:lnTo>
                  <a:lnTo>
                    <a:pt x="777579" y="116196"/>
                  </a:lnTo>
                  <a:lnTo>
                    <a:pt x="855939" y="115057"/>
                  </a:lnTo>
                  <a:lnTo>
                    <a:pt x="931037" y="113211"/>
                  </a:lnTo>
                  <a:lnTo>
                    <a:pt x="1002350" y="110703"/>
                  </a:lnTo>
                  <a:lnTo>
                    <a:pt x="1069355" y="107574"/>
                  </a:lnTo>
                  <a:lnTo>
                    <a:pt x="1131528" y="103869"/>
                  </a:lnTo>
                  <a:lnTo>
                    <a:pt x="1188346" y="99631"/>
                  </a:lnTo>
                  <a:lnTo>
                    <a:pt x="1239287" y="94903"/>
                  </a:lnTo>
                  <a:lnTo>
                    <a:pt x="1283826" y="89728"/>
                  </a:lnTo>
                  <a:lnTo>
                    <a:pt x="1351607" y="78213"/>
                  </a:lnTo>
                  <a:lnTo>
                    <a:pt x="1387503" y="65431"/>
                  </a:lnTo>
                  <a:lnTo>
                    <a:pt x="1392186" y="58674"/>
                  </a:lnTo>
                </a:path>
              </a:pathLst>
            </a:custGeom>
            <a:ln w="9525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6663569" y="4510785"/>
            <a:ext cx="8959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Face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database </a:t>
            </a:r>
            <a:r>
              <a:rPr sz="1000" b="1" spc="-26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(stored facial 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signatures)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169492" y="5086992"/>
            <a:ext cx="78422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i="1" spc="-5" dirty="0">
                <a:latin typeface="Arial"/>
                <a:cs typeface="Arial"/>
              </a:rPr>
              <a:t>S</a:t>
            </a:r>
            <a:r>
              <a:rPr sz="1050" b="1" i="1" spc="-7" baseline="-23809" dirty="0">
                <a:latin typeface="Arial"/>
                <a:cs typeface="Arial"/>
              </a:rPr>
              <a:t>1</a:t>
            </a:r>
            <a:r>
              <a:rPr sz="1000" b="1" i="1" spc="-5" dirty="0">
                <a:latin typeface="Arial"/>
                <a:cs typeface="Arial"/>
              </a:rPr>
              <a:t>,</a:t>
            </a:r>
            <a:r>
              <a:rPr sz="1000" b="1" i="1" spc="-35" dirty="0">
                <a:latin typeface="Arial"/>
                <a:cs typeface="Arial"/>
              </a:rPr>
              <a:t> </a:t>
            </a:r>
            <a:r>
              <a:rPr sz="1000" b="1" i="1" spc="-5" dirty="0">
                <a:latin typeface="Arial"/>
                <a:cs typeface="Arial"/>
              </a:rPr>
              <a:t>S</a:t>
            </a:r>
            <a:r>
              <a:rPr sz="1050" b="1" i="1" spc="-7" baseline="-23809" dirty="0">
                <a:latin typeface="Arial"/>
                <a:cs typeface="Arial"/>
              </a:rPr>
              <a:t>2</a:t>
            </a:r>
            <a:r>
              <a:rPr sz="1000" b="1" i="1" spc="-5" dirty="0">
                <a:latin typeface="Arial"/>
                <a:cs typeface="Arial"/>
              </a:rPr>
              <a:t>,</a:t>
            </a:r>
            <a:r>
              <a:rPr sz="1000" b="1" i="1" spc="-35" dirty="0">
                <a:latin typeface="Arial"/>
                <a:cs typeface="Arial"/>
              </a:rPr>
              <a:t> </a:t>
            </a:r>
            <a:r>
              <a:rPr sz="1000" b="1" i="1" spc="-5" dirty="0">
                <a:latin typeface="Arial"/>
                <a:cs typeface="Arial"/>
              </a:rPr>
              <a:t>…,S</a:t>
            </a:r>
            <a:r>
              <a:rPr sz="1050" b="1" i="1" spc="-7" baseline="-23809" dirty="0">
                <a:latin typeface="Arial"/>
                <a:cs typeface="Arial"/>
              </a:rPr>
              <a:t>n</a:t>
            </a:r>
            <a:endParaRPr sz="1050" baseline="-23809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365135" y="4288790"/>
            <a:ext cx="1569085" cy="1348105"/>
          </a:xfrm>
          <a:custGeom>
            <a:avLst/>
            <a:gdLst/>
            <a:ahLst/>
            <a:cxnLst/>
            <a:rect l="l" t="t" r="r" b="b"/>
            <a:pathLst>
              <a:path w="1569085" h="1348104">
                <a:moveTo>
                  <a:pt x="784097" y="0"/>
                </a:moveTo>
                <a:lnTo>
                  <a:pt x="732568" y="1433"/>
                </a:lnTo>
                <a:lnTo>
                  <a:pt x="681925" y="5675"/>
                </a:lnTo>
                <a:lnTo>
                  <a:pt x="632272" y="12636"/>
                </a:lnTo>
                <a:lnTo>
                  <a:pt x="583713" y="22228"/>
                </a:lnTo>
                <a:lnTo>
                  <a:pt x="536350" y="34363"/>
                </a:lnTo>
                <a:lnTo>
                  <a:pt x="490288" y="48950"/>
                </a:lnTo>
                <a:lnTo>
                  <a:pt x="445630" y="65903"/>
                </a:lnTo>
                <a:lnTo>
                  <a:pt x="402480" y="85132"/>
                </a:lnTo>
                <a:lnTo>
                  <a:pt x="360942" y="106548"/>
                </a:lnTo>
                <a:lnTo>
                  <a:pt x="321118" y="130064"/>
                </a:lnTo>
                <a:lnTo>
                  <a:pt x="283114" y="155589"/>
                </a:lnTo>
                <a:lnTo>
                  <a:pt x="247031" y="183036"/>
                </a:lnTo>
                <a:lnTo>
                  <a:pt x="212974" y="212316"/>
                </a:lnTo>
                <a:lnTo>
                  <a:pt x="181046" y="243341"/>
                </a:lnTo>
                <a:lnTo>
                  <a:pt x="151351" y="276020"/>
                </a:lnTo>
                <a:lnTo>
                  <a:pt x="123993" y="310267"/>
                </a:lnTo>
                <a:lnTo>
                  <a:pt x="99074" y="345992"/>
                </a:lnTo>
                <a:lnTo>
                  <a:pt x="76700" y="383106"/>
                </a:lnTo>
                <a:lnTo>
                  <a:pt x="56972" y="421522"/>
                </a:lnTo>
                <a:lnTo>
                  <a:pt x="39995" y="461150"/>
                </a:lnTo>
                <a:lnTo>
                  <a:pt x="25873" y="501901"/>
                </a:lnTo>
                <a:lnTo>
                  <a:pt x="14709" y="543687"/>
                </a:lnTo>
                <a:lnTo>
                  <a:pt x="6606" y="586420"/>
                </a:lnTo>
                <a:lnTo>
                  <a:pt x="1668" y="630010"/>
                </a:lnTo>
                <a:lnTo>
                  <a:pt x="0" y="674370"/>
                </a:lnTo>
                <a:lnTo>
                  <a:pt x="1668" y="718641"/>
                </a:lnTo>
                <a:lnTo>
                  <a:pt x="6606" y="762150"/>
                </a:lnTo>
                <a:lnTo>
                  <a:pt x="14709" y="804809"/>
                </a:lnTo>
                <a:lnTo>
                  <a:pt x="25873" y="846528"/>
                </a:lnTo>
                <a:lnTo>
                  <a:pt x="39995" y="887217"/>
                </a:lnTo>
                <a:lnTo>
                  <a:pt x="56972" y="926790"/>
                </a:lnTo>
                <a:lnTo>
                  <a:pt x="76700" y="965155"/>
                </a:lnTo>
                <a:lnTo>
                  <a:pt x="99074" y="1002225"/>
                </a:lnTo>
                <a:lnTo>
                  <a:pt x="123993" y="1037910"/>
                </a:lnTo>
                <a:lnTo>
                  <a:pt x="151351" y="1072121"/>
                </a:lnTo>
                <a:lnTo>
                  <a:pt x="181046" y="1104770"/>
                </a:lnTo>
                <a:lnTo>
                  <a:pt x="212974" y="1135768"/>
                </a:lnTo>
                <a:lnTo>
                  <a:pt x="247031" y="1165025"/>
                </a:lnTo>
                <a:lnTo>
                  <a:pt x="283114" y="1192453"/>
                </a:lnTo>
                <a:lnTo>
                  <a:pt x="321118" y="1217962"/>
                </a:lnTo>
                <a:lnTo>
                  <a:pt x="360942" y="1241464"/>
                </a:lnTo>
                <a:lnTo>
                  <a:pt x="402480" y="1262870"/>
                </a:lnTo>
                <a:lnTo>
                  <a:pt x="445630" y="1282091"/>
                </a:lnTo>
                <a:lnTo>
                  <a:pt x="490288" y="1299037"/>
                </a:lnTo>
                <a:lnTo>
                  <a:pt x="536350" y="1313620"/>
                </a:lnTo>
                <a:lnTo>
                  <a:pt x="583713" y="1325752"/>
                </a:lnTo>
                <a:lnTo>
                  <a:pt x="632272" y="1335342"/>
                </a:lnTo>
                <a:lnTo>
                  <a:pt x="681925" y="1342302"/>
                </a:lnTo>
                <a:lnTo>
                  <a:pt x="732568" y="1346544"/>
                </a:lnTo>
                <a:lnTo>
                  <a:pt x="784097" y="1347977"/>
                </a:lnTo>
                <a:lnTo>
                  <a:pt x="835715" y="1346544"/>
                </a:lnTo>
                <a:lnTo>
                  <a:pt x="886438" y="1342302"/>
                </a:lnTo>
                <a:lnTo>
                  <a:pt x="936166" y="1335342"/>
                </a:lnTo>
                <a:lnTo>
                  <a:pt x="984793" y="1325752"/>
                </a:lnTo>
                <a:lnTo>
                  <a:pt x="1032217" y="1313620"/>
                </a:lnTo>
                <a:lnTo>
                  <a:pt x="1078334" y="1299037"/>
                </a:lnTo>
                <a:lnTo>
                  <a:pt x="1123042" y="1282091"/>
                </a:lnTo>
                <a:lnTo>
                  <a:pt x="1166237" y="1262870"/>
                </a:lnTo>
                <a:lnTo>
                  <a:pt x="1207815" y="1241464"/>
                </a:lnTo>
                <a:lnTo>
                  <a:pt x="1247674" y="1217962"/>
                </a:lnTo>
                <a:lnTo>
                  <a:pt x="1285710" y="1192453"/>
                </a:lnTo>
                <a:lnTo>
                  <a:pt x="1321819" y="1165025"/>
                </a:lnTo>
                <a:lnTo>
                  <a:pt x="1355899" y="1135768"/>
                </a:lnTo>
                <a:lnTo>
                  <a:pt x="1387846" y="1104770"/>
                </a:lnTo>
                <a:lnTo>
                  <a:pt x="1417557" y="1072121"/>
                </a:lnTo>
                <a:lnTo>
                  <a:pt x="1444929" y="1037910"/>
                </a:lnTo>
                <a:lnTo>
                  <a:pt x="1469858" y="1002225"/>
                </a:lnTo>
                <a:lnTo>
                  <a:pt x="1492241" y="965155"/>
                </a:lnTo>
                <a:lnTo>
                  <a:pt x="1511974" y="926790"/>
                </a:lnTo>
                <a:lnTo>
                  <a:pt x="1528956" y="887217"/>
                </a:lnTo>
                <a:lnTo>
                  <a:pt x="1543081" y="846528"/>
                </a:lnTo>
                <a:lnTo>
                  <a:pt x="1554247" y="804809"/>
                </a:lnTo>
                <a:lnTo>
                  <a:pt x="1562351" y="762150"/>
                </a:lnTo>
                <a:lnTo>
                  <a:pt x="1567289" y="718641"/>
                </a:lnTo>
                <a:lnTo>
                  <a:pt x="1568957" y="674370"/>
                </a:lnTo>
                <a:lnTo>
                  <a:pt x="1567289" y="630010"/>
                </a:lnTo>
                <a:lnTo>
                  <a:pt x="1562351" y="586420"/>
                </a:lnTo>
                <a:lnTo>
                  <a:pt x="1554247" y="543687"/>
                </a:lnTo>
                <a:lnTo>
                  <a:pt x="1543081" y="501901"/>
                </a:lnTo>
                <a:lnTo>
                  <a:pt x="1528956" y="461150"/>
                </a:lnTo>
                <a:lnTo>
                  <a:pt x="1511974" y="421522"/>
                </a:lnTo>
                <a:lnTo>
                  <a:pt x="1492241" y="383106"/>
                </a:lnTo>
                <a:lnTo>
                  <a:pt x="1469858" y="345992"/>
                </a:lnTo>
                <a:lnTo>
                  <a:pt x="1444929" y="310267"/>
                </a:lnTo>
                <a:lnTo>
                  <a:pt x="1417557" y="276020"/>
                </a:lnTo>
                <a:lnTo>
                  <a:pt x="1387846" y="243341"/>
                </a:lnTo>
                <a:lnTo>
                  <a:pt x="1355899" y="212316"/>
                </a:lnTo>
                <a:lnTo>
                  <a:pt x="1321819" y="183036"/>
                </a:lnTo>
                <a:lnTo>
                  <a:pt x="1285710" y="155589"/>
                </a:lnTo>
                <a:lnTo>
                  <a:pt x="1247674" y="130064"/>
                </a:lnTo>
                <a:lnTo>
                  <a:pt x="1207815" y="106548"/>
                </a:lnTo>
                <a:lnTo>
                  <a:pt x="1166237" y="85132"/>
                </a:lnTo>
                <a:lnTo>
                  <a:pt x="1123042" y="65903"/>
                </a:lnTo>
                <a:lnTo>
                  <a:pt x="1078334" y="48950"/>
                </a:lnTo>
                <a:lnTo>
                  <a:pt x="1032217" y="34363"/>
                </a:lnTo>
                <a:lnTo>
                  <a:pt x="984793" y="22228"/>
                </a:lnTo>
                <a:lnTo>
                  <a:pt x="936166" y="12636"/>
                </a:lnTo>
                <a:lnTo>
                  <a:pt x="886438" y="5675"/>
                </a:lnTo>
                <a:lnTo>
                  <a:pt x="835715" y="1433"/>
                </a:lnTo>
                <a:lnTo>
                  <a:pt x="784097" y="0"/>
                </a:lnTo>
                <a:close/>
              </a:path>
            </a:pathLst>
          </a:custGeom>
          <a:ln w="28575">
            <a:solidFill>
              <a:srgbClr val="CBCAE2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3718947" y="2428610"/>
            <a:ext cx="105664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F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at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ur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d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t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ction</a:t>
            </a:r>
            <a:endParaRPr sz="1000">
              <a:latin typeface="Arial"/>
              <a:cs typeface="Arial"/>
            </a:endParaRPr>
          </a:p>
          <a:p>
            <a:pPr marL="36195">
              <a:lnSpc>
                <a:spcPct val="100000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(eyes,</a:t>
            </a:r>
            <a:r>
              <a:rPr sz="1000" b="1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nose,</a:t>
            </a:r>
            <a:r>
              <a:rPr sz="1000" b="1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etc)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533787" y="2220722"/>
            <a:ext cx="1351280" cy="628650"/>
            <a:chOff x="3533787" y="2220722"/>
            <a:chExt cx="1351280" cy="628650"/>
          </a:xfrm>
        </p:grpSpPr>
        <p:sp>
          <p:nvSpPr>
            <p:cNvPr id="109" name="object 109"/>
            <p:cNvSpPr/>
            <p:nvPr/>
          </p:nvSpPr>
          <p:spPr>
            <a:xfrm>
              <a:off x="3609987" y="2296921"/>
              <a:ext cx="1275080" cy="552450"/>
            </a:xfrm>
            <a:custGeom>
              <a:avLst/>
              <a:gdLst/>
              <a:ahLst/>
              <a:cxnLst/>
              <a:rect l="l" t="t" r="r" b="b"/>
              <a:pathLst>
                <a:path w="1275079" h="552450">
                  <a:moveTo>
                    <a:pt x="1274826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1274826" y="552450"/>
                  </a:lnTo>
                  <a:lnTo>
                    <a:pt x="1274826" y="476250"/>
                  </a:lnTo>
                  <a:lnTo>
                    <a:pt x="127482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533787" y="2220722"/>
              <a:ext cx="1275080" cy="552450"/>
            </a:xfrm>
            <a:custGeom>
              <a:avLst/>
              <a:gdLst/>
              <a:ahLst/>
              <a:cxnLst/>
              <a:rect l="l" t="t" r="r" b="b"/>
              <a:pathLst>
                <a:path w="1275079" h="552450">
                  <a:moveTo>
                    <a:pt x="1274826" y="552449"/>
                  </a:moveTo>
                  <a:lnTo>
                    <a:pt x="1274826" y="0"/>
                  </a:lnTo>
                  <a:lnTo>
                    <a:pt x="0" y="0"/>
                  </a:lnTo>
                  <a:lnTo>
                    <a:pt x="0" y="552449"/>
                  </a:lnTo>
                  <a:lnTo>
                    <a:pt x="1274826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533787" y="2220722"/>
            <a:ext cx="127508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45415" marR="101600" indent="-36830">
              <a:lnSpc>
                <a:spcPct val="100000"/>
              </a:lnSpc>
              <a:spcBef>
                <a:spcPts val="940"/>
              </a:spcBef>
            </a:pP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at</a:t>
            </a:r>
            <a:r>
              <a:rPr sz="1000" b="1" spc="-10" dirty="0">
                <a:latin typeface="Arial"/>
                <a:cs typeface="Arial"/>
              </a:rPr>
              <a:t>ur</a:t>
            </a:r>
            <a:r>
              <a:rPr sz="1000" b="1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d</a:t>
            </a:r>
            <a:r>
              <a:rPr sz="1000" b="1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t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ction  </a:t>
            </a:r>
            <a:r>
              <a:rPr sz="1000" b="1" spc="-10" dirty="0">
                <a:latin typeface="Arial"/>
                <a:cs typeface="Arial"/>
              </a:rPr>
              <a:t>(eyes,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nose,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etc)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306521" y="2427033"/>
            <a:ext cx="219075" cy="138303"/>
          </a:xfrm>
          <a:prstGeom prst="rect">
            <a:avLst/>
          </a:prstGeom>
        </p:spPr>
      </p:pic>
      <p:sp>
        <p:nvSpPr>
          <p:cNvPr id="113" name="object 113"/>
          <p:cNvSpPr txBox="1"/>
          <p:nvPr/>
        </p:nvSpPr>
        <p:spPr>
          <a:xfrm>
            <a:off x="5320643" y="2428610"/>
            <a:ext cx="823594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nor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m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zati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5029593" y="2220722"/>
            <a:ext cx="1330960" cy="628650"/>
            <a:chOff x="5029593" y="2220722"/>
            <a:chExt cx="1330960" cy="628650"/>
          </a:xfrm>
        </p:grpSpPr>
        <p:sp>
          <p:nvSpPr>
            <p:cNvPr id="115" name="object 115"/>
            <p:cNvSpPr/>
            <p:nvPr/>
          </p:nvSpPr>
          <p:spPr>
            <a:xfrm>
              <a:off x="5105794" y="2296921"/>
              <a:ext cx="1254760" cy="552450"/>
            </a:xfrm>
            <a:custGeom>
              <a:avLst/>
              <a:gdLst/>
              <a:ahLst/>
              <a:cxnLst/>
              <a:rect l="l" t="t" r="r" b="b"/>
              <a:pathLst>
                <a:path w="1254760" h="552450">
                  <a:moveTo>
                    <a:pt x="1254252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1254252" y="552450"/>
                  </a:lnTo>
                  <a:lnTo>
                    <a:pt x="1254252" y="476250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029593" y="2220722"/>
              <a:ext cx="1254760" cy="552450"/>
            </a:xfrm>
            <a:custGeom>
              <a:avLst/>
              <a:gdLst/>
              <a:ahLst/>
              <a:cxnLst/>
              <a:rect l="l" t="t" r="r" b="b"/>
              <a:pathLst>
                <a:path w="1254760" h="552450">
                  <a:moveTo>
                    <a:pt x="1254252" y="552449"/>
                  </a:moveTo>
                  <a:lnTo>
                    <a:pt x="1254252" y="0"/>
                  </a:lnTo>
                  <a:lnTo>
                    <a:pt x="0" y="0"/>
                  </a:lnTo>
                  <a:lnTo>
                    <a:pt x="0" y="552449"/>
                  </a:lnTo>
                  <a:lnTo>
                    <a:pt x="1254252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5029593" y="2220722"/>
            <a:ext cx="125349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214629" marR="207010" indent="267970">
              <a:lnSpc>
                <a:spcPct val="100000"/>
              </a:lnSpc>
              <a:spcBef>
                <a:spcPts val="940"/>
              </a:spcBef>
            </a:pPr>
            <a:r>
              <a:rPr sz="1000" b="1" spc="-10" dirty="0">
                <a:latin typeface="Arial"/>
                <a:cs typeface="Arial"/>
              </a:rPr>
              <a:t>Face </a:t>
            </a:r>
            <a:r>
              <a:rPr sz="1000" b="1" spc="-5" dirty="0">
                <a:latin typeface="Arial"/>
                <a:cs typeface="Arial"/>
              </a:rPr>
              <a:t> nor</a:t>
            </a:r>
            <a:r>
              <a:rPr sz="1000" b="1" spc="-10" dirty="0">
                <a:latin typeface="Arial"/>
                <a:cs typeface="Arial"/>
              </a:rPr>
              <a:t>m</a:t>
            </a:r>
            <a:r>
              <a:rPr sz="1000" b="1" dirty="0">
                <a:latin typeface="Arial"/>
                <a:cs typeface="Arial"/>
              </a:rPr>
              <a:t>a</a:t>
            </a:r>
            <a:r>
              <a:rPr sz="1000" b="1" spc="-5" dirty="0">
                <a:latin typeface="Arial"/>
                <a:cs typeface="Arial"/>
              </a:rPr>
              <a:t>l</a:t>
            </a:r>
            <a:r>
              <a:rPr sz="1000" b="1" spc="-10" dirty="0">
                <a:latin typeface="Arial"/>
                <a:cs typeface="Arial"/>
              </a:rPr>
              <a:t>i</a:t>
            </a:r>
            <a:r>
              <a:rPr sz="1000" b="1" spc="-5" dirty="0">
                <a:latin typeface="Arial"/>
                <a:cs typeface="Arial"/>
              </a:rPr>
              <a:t>zati</a:t>
            </a:r>
            <a:r>
              <a:rPr sz="1000" b="1" spc="-10" dirty="0">
                <a:latin typeface="Arial"/>
                <a:cs typeface="Arial"/>
              </a:rPr>
              <a:t>o</a:t>
            </a:r>
            <a:r>
              <a:rPr sz="1000" b="1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8" name="object 11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03851" y="2422461"/>
            <a:ext cx="219075" cy="137540"/>
          </a:xfrm>
          <a:prstGeom prst="rect">
            <a:avLst/>
          </a:prstGeom>
        </p:spPr>
      </p:pic>
      <p:sp>
        <p:nvSpPr>
          <p:cNvPr id="119" name="object 119"/>
          <p:cNvSpPr txBox="1"/>
          <p:nvPr/>
        </p:nvSpPr>
        <p:spPr>
          <a:xfrm>
            <a:off x="6741039" y="2428610"/>
            <a:ext cx="96266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Facial</a:t>
            </a:r>
            <a:r>
              <a:rPr sz="10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7F7F7F"/>
                </a:solidFill>
                <a:latin typeface="Arial"/>
                <a:cs typeface="Arial"/>
              </a:rPr>
              <a:t>signature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extraction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485001" y="2220722"/>
            <a:ext cx="1399540" cy="628650"/>
            <a:chOff x="6485001" y="2220722"/>
            <a:chExt cx="1399540" cy="628650"/>
          </a:xfrm>
        </p:grpSpPr>
        <p:sp>
          <p:nvSpPr>
            <p:cNvPr id="121" name="object 121"/>
            <p:cNvSpPr/>
            <p:nvPr/>
          </p:nvSpPr>
          <p:spPr>
            <a:xfrm>
              <a:off x="6561201" y="2296921"/>
              <a:ext cx="1323340" cy="552450"/>
            </a:xfrm>
            <a:custGeom>
              <a:avLst/>
              <a:gdLst/>
              <a:ahLst/>
              <a:cxnLst/>
              <a:rect l="l" t="t" r="r" b="b"/>
              <a:pathLst>
                <a:path w="1323340" h="552450">
                  <a:moveTo>
                    <a:pt x="1322832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1322832" y="552450"/>
                  </a:lnTo>
                  <a:lnTo>
                    <a:pt x="1322832" y="476250"/>
                  </a:lnTo>
                  <a:lnTo>
                    <a:pt x="132283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485001" y="2220722"/>
              <a:ext cx="1323340" cy="552450"/>
            </a:xfrm>
            <a:custGeom>
              <a:avLst/>
              <a:gdLst/>
              <a:ahLst/>
              <a:cxnLst/>
              <a:rect l="l" t="t" r="r" b="b"/>
              <a:pathLst>
                <a:path w="1323340" h="552450">
                  <a:moveTo>
                    <a:pt x="1322831" y="552449"/>
                  </a:moveTo>
                  <a:lnTo>
                    <a:pt x="1322831" y="0"/>
                  </a:lnTo>
                  <a:lnTo>
                    <a:pt x="0" y="0"/>
                  </a:lnTo>
                  <a:lnTo>
                    <a:pt x="0" y="552449"/>
                  </a:lnTo>
                  <a:lnTo>
                    <a:pt x="1322831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485001" y="2220722"/>
            <a:ext cx="132207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357505" marR="172085" indent="-178435">
              <a:lnSpc>
                <a:spcPct val="100000"/>
              </a:lnSpc>
              <a:spcBef>
                <a:spcPts val="940"/>
              </a:spcBef>
            </a:pPr>
            <a:r>
              <a:rPr sz="1000" b="1" spc="-10" dirty="0">
                <a:latin typeface="Arial"/>
                <a:cs typeface="Arial"/>
              </a:rPr>
              <a:t>Facial signature </a:t>
            </a:r>
            <a:r>
              <a:rPr sz="1000" b="1" spc="-26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extraction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020521" y="2422461"/>
            <a:ext cx="6113145" cy="1081405"/>
            <a:chOff x="1020521" y="2422461"/>
            <a:chExt cx="6113145" cy="1081405"/>
          </a:xfrm>
        </p:grpSpPr>
        <p:pic>
          <p:nvPicPr>
            <p:cNvPr id="125" name="object 12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78308" y="2422461"/>
              <a:ext cx="211454" cy="13754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133993" y="3014725"/>
              <a:ext cx="4989830" cy="3175"/>
            </a:xfrm>
            <a:custGeom>
              <a:avLst/>
              <a:gdLst/>
              <a:ahLst/>
              <a:cxnLst/>
              <a:rect l="l" t="t" r="r" b="b"/>
              <a:pathLst>
                <a:path w="4989830" h="3175">
                  <a:moveTo>
                    <a:pt x="4989575" y="0"/>
                  </a:moveTo>
                  <a:lnTo>
                    <a:pt x="0" y="3048"/>
                  </a:lnTo>
                </a:path>
              </a:pathLst>
            </a:custGeom>
            <a:ln w="19050">
              <a:solidFill>
                <a:srgbClr val="949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33993" y="3298189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285750" y="44958"/>
                  </a:moveTo>
                  <a:lnTo>
                    <a:pt x="285750" y="32004"/>
                  </a:lnTo>
                  <a:lnTo>
                    <a:pt x="0" y="32004"/>
                  </a:lnTo>
                  <a:lnTo>
                    <a:pt x="0" y="44958"/>
                  </a:lnTo>
                  <a:lnTo>
                    <a:pt x="285750" y="44958"/>
                  </a:lnTo>
                  <a:close/>
                </a:path>
                <a:path w="349250" h="76200">
                  <a:moveTo>
                    <a:pt x="348983" y="38100"/>
                  </a:moveTo>
                  <a:lnTo>
                    <a:pt x="272795" y="0"/>
                  </a:lnTo>
                  <a:lnTo>
                    <a:pt x="272795" y="32004"/>
                  </a:lnTo>
                  <a:lnTo>
                    <a:pt x="285750" y="32004"/>
                  </a:lnTo>
                  <a:lnTo>
                    <a:pt x="285750" y="69721"/>
                  </a:lnTo>
                  <a:lnTo>
                    <a:pt x="348983" y="38100"/>
                  </a:lnTo>
                  <a:close/>
                </a:path>
                <a:path w="349250" h="76200">
                  <a:moveTo>
                    <a:pt x="285750" y="69721"/>
                  </a:moveTo>
                  <a:lnTo>
                    <a:pt x="285750" y="44958"/>
                  </a:lnTo>
                  <a:lnTo>
                    <a:pt x="272795" y="44958"/>
                  </a:lnTo>
                  <a:lnTo>
                    <a:pt x="272795" y="76200"/>
                  </a:lnTo>
                  <a:lnTo>
                    <a:pt x="285750" y="69721"/>
                  </a:lnTo>
                  <a:close/>
                </a:path>
              </a:pathLst>
            </a:custGeom>
            <a:solidFill>
              <a:srgbClr val="949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133993" y="3014725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0" y="326898"/>
                  </a:lnTo>
                </a:path>
              </a:pathLst>
            </a:custGeom>
            <a:ln w="12700">
              <a:solidFill>
                <a:srgbClr val="949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123569" y="2773171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745"/>
                  </a:lnTo>
                </a:path>
              </a:pathLst>
            </a:custGeom>
            <a:ln w="19050">
              <a:solidFill>
                <a:srgbClr val="9493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25283" y="2706115"/>
              <a:ext cx="882015" cy="792480"/>
            </a:xfrm>
            <a:custGeom>
              <a:avLst/>
              <a:gdLst/>
              <a:ahLst/>
              <a:cxnLst/>
              <a:rect l="l" t="t" r="r" b="b"/>
              <a:pathLst>
                <a:path w="882014" h="792479">
                  <a:moveTo>
                    <a:pt x="881634" y="525779"/>
                  </a:moveTo>
                  <a:lnTo>
                    <a:pt x="877076" y="487459"/>
                  </a:lnTo>
                  <a:lnTo>
                    <a:pt x="863750" y="450532"/>
                  </a:lnTo>
                  <a:lnTo>
                    <a:pt x="842173" y="415462"/>
                  </a:lnTo>
                  <a:lnTo>
                    <a:pt x="812863" y="382714"/>
                  </a:lnTo>
                  <a:lnTo>
                    <a:pt x="776338" y="352752"/>
                  </a:lnTo>
                  <a:lnTo>
                    <a:pt x="733115" y="326040"/>
                  </a:lnTo>
                  <a:lnTo>
                    <a:pt x="683713" y="303043"/>
                  </a:lnTo>
                  <a:lnTo>
                    <a:pt x="628650" y="284225"/>
                  </a:lnTo>
                  <a:lnTo>
                    <a:pt x="660654" y="0"/>
                  </a:lnTo>
                  <a:lnTo>
                    <a:pt x="465581" y="259841"/>
                  </a:lnTo>
                  <a:lnTo>
                    <a:pt x="457200" y="259079"/>
                  </a:lnTo>
                  <a:lnTo>
                    <a:pt x="441198" y="259079"/>
                  </a:lnTo>
                  <a:lnTo>
                    <a:pt x="381293" y="261519"/>
                  </a:lnTo>
                  <a:lnTo>
                    <a:pt x="323850" y="268622"/>
                  </a:lnTo>
                  <a:lnTo>
                    <a:pt x="269390" y="280070"/>
                  </a:lnTo>
                  <a:lnTo>
                    <a:pt x="218439" y="295543"/>
                  </a:lnTo>
                  <a:lnTo>
                    <a:pt x="171521" y="314719"/>
                  </a:lnTo>
                  <a:lnTo>
                    <a:pt x="129158" y="337280"/>
                  </a:lnTo>
                  <a:lnTo>
                    <a:pt x="91876" y="362904"/>
                  </a:lnTo>
                  <a:lnTo>
                    <a:pt x="60198" y="391272"/>
                  </a:lnTo>
                  <a:lnTo>
                    <a:pt x="34647" y="422064"/>
                  </a:lnTo>
                  <a:lnTo>
                    <a:pt x="4024" y="489638"/>
                  </a:lnTo>
                  <a:lnTo>
                    <a:pt x="0" y="525779"/>
                  </a:lnTo>
                  <a:lnTo>
                    <a:pt x="4024" y="561921"/>
                  </a:lnTo>
                  <a:lnTo>
                    <a:pt x="34647" y="629495"/>
                  </a:lnTo>
                  <a:lnTo>
                    <a:pt x="60198" y="660287"/>
                  </a:lnTo>
                  <a:lnTo>
                    <a:pt x="91876" y="688655"/>
                  </a:lnTo>
                  <a:lnTo>
                    <a:pt x="129158" y="714279"/>
                  </a:lnTo>
                  <a:lnTo>
                    <a:pt x="171521" y="736840"/>
                  </a:lnTo>
                  <a:lnTo>
                    <a:pt x="218439" y="756016"/>
                  </a:lnTo>
                  <a:lnTo>
                    <a:pt x="269390" y="771489"/>
                  </a:lnTo>
                  <a:lnTo>
                    <a:pt x="323850" y="782937"/>
                  </a:lnTo>
                  <a:lnTo>
                    <a:pt x="381293" y="790040"/>
                  </a:lnTo>
                  <a:lnTo>
                    <a:pt x="441198" y="792479"/>
                  </a:lnTo>
                  <a:lnTo>
                    <a:pt x="500927" y="790040"/>
                  </a:lnTo>
                  <a:lnTo>
                    <a:pt x="558224" y="782937"/>
                  </a:lnTo>
                  <a:lnTo>
                    <a:pt x="612564" y="771489"/>
                  </a:lnTo>
                  <a:lnTo>
                    <a:pt x="663419" y="756016"/>
                  </a:lnTo>
                  <a:lnTo>
                    <a:pt x="710263" y="736840"/>
                  </a:lnTo>
                  <a:lnTo>
                    <a:pt x="752570" y="714279"/>
                  </a:lnTo>
                  <a:lnTo>
                    <a:pt x="789812" y="688655"/>
                  </a:lnTo>
                  <a:lnTo>
                    <a:pt x="821464" y="660287"/>
                  </a:lnTo>
                  <a:lnTo>
                    <a:pt x="846998" y="629495"/>
                  </a:lnTo>
                  <a:lnTo>
                    <a:pt x="877610" y="561921"/>
                  </a:lnTo>
                  <a:lnTo>
                    <a:pt x="881634" y="525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25283" y="2706115"/>
              <a:ext cx="882015" cy="792480"/>
            </a:xfrm>
            <a:custGeom>
              <a:avLst/>
              <a:gdLst/>
              <a:ahLst/>
              <a:cxnLst/>
              <a:rect l="l" t="t" r="r" b="b"/>
              <a:pathLst>
                <a:path w="882014" h="792479">
                  <a:moveTo>
                    <a:pt x="628650" y="284225"/>
                  </a:moveTo>
                  <a:lnTo>
                    <a:pt x="683713" y="303043"/>
                  </a:lnTo>
                  <a:lnTo>
                    <a:pt x="733115" y="326040"/>
                  </a:lnTo>
                  <a:lnTo>
                    <a:pt x="776338" y="352752"/>
                  </a:lnTo>
                  <a:lnTo>
                    <a:pt x="812863" y="382714"/>
                  </a:lnTo>
                  <a:lnTo>
                    <a:pt x="842173" y="415462"/>
                  </a:lnTo>
                  <a:lnTo>
                    <a:pt x="863750" y="450532"/>
                  </a:lnTo>
                  <a:lnTo>
                    <a:pt x="877076" y="487459"/>
                  </a:lnTo>
                  <a:lnTo>
                    <a:pt x="881634" y="525779"/>
                  </a:lnTo>
                  <a:lnTo>
                    <a:pt x="877610" y="561921"/>
                  </a:lnTo>
                  <a:lnTo>
                    <a:pt x="846998" y="629495"/>
                  </a:lnTo>
                  <a:lnTo>
                    <a:pt x="821464" y="660287"/>
                  </a:lnTo>
                  <a:lnTo>
                    <a:pt x="789812" y="688655"/>
                  </a:lnTo>
                  <a:lnTo>
                    <a:pt x="752570" y="714279"/>
                  </a:lnTo>
                  <a:lnTo>
                    <a:pt x="710263" y="736840"/>
                  </a:lnTo>
                  <a:lnTo>
                    <a:pt x="663419" y="756016"/>
                  </a:lnTo>
                  <a:lnTo>
                    <a:pt x="612564" y="771489"/>
                  </a:lnTo>
                  <a:lnTo>
                    <a:pt x="558224" y="782937"/>
                  </a:lnTo>
                  <a:lnTo>
                    <a:pt x="500927" y="790040"/>
                  </a:lnTo>
                  <a:lnTo>
                    <a:pt x="441198" y="792479"/>
                  </a:lnTo>
                  <a:lnTo>
                    <a:pt x="381293" y="790040"/>
                  </a:lnTo>
                  <a:lnTo>
                    <a:pt x="323850" y="782937"/>
                  </a:lnTo>
                  <a:lnTo>
                    <a:pt x="269390" y="771489"/>
                  </a:lnTo>
                  <a:lnTo>
                    <a:pt x="218439" y="756016"/>
                  </a:lnTo>
                  <a:lnTo>
                    <a:pt x="171521" y="736840"/>
                  </a:lnTo>
                  <a:lnTo>
                    <a:pt x="129158" y="714279"/>
                  </a:lnTo>
                  <a:lnTo>
                    <a:pt x="91876" y="688655"/>
                  </a:lnTo>
                  <a:lnTo>
                    <a:pt x="60198" y="660287"/>
                  </a:lnTo>
                  <a:lnTo>
                    <a:pt x="34647" y="629495"/>
                  </a:lnTo>
                  <a:lnTo>
                    <a:pt x="4024" y="561921"/>
                  </a:lnTo>
                  <a:lnTo>
                    <a:pt x="0" y="525779"/>
                  </a:lnTo>
                  <a:lnTo>
                    <a:pt x="4024" y="489638"/>
                  </a:lnTo>
                  <a:lnTo>
                    <a:pt x="34647" y="422064"/>
                  </a:lnTo>
                  <a:lnTo>
                    <a:pt x="60198" y="391272"/>
                  </a:lnTo>
                  <a:lnTo>
                    <a:pt x="91876" y="362904"/>
                  </a:lnTo>
                  <a:lnTo>
                    <a:pt x="129158" y="337280"/>
                  </a:lnTo>
                  <a:lnTo>
                    <a:pt x="171521" y="314719"/>
                  </a:lnTo>
                  <a:lnTo>
                    <a:pt x="218439" y="295543"/>
                  </a:lnTo>
                  <a:lnTo>
                    <a:pt x="269390" y="280070"/>
                  </a:lnTo>
                  <a:lnTo>
                    <a:pt x="323850" y="268622"/>
                  </a:lnTo>
                  <a:lnTo>
                    <a:pt x="381293" y="261519"/>
                  </a:lnTo>
                  <a:lnTo>
                    <a:pt x="441198" y="259079"/>
                  </a:lnTo>
                  <a:lnTo>
                    <a:pt x="448818" y="259079"/>
                  </a:lnTo>
                  <a:lnTo>
                    <a:pt x="457200" y="259079"/>
                  </a:lnTo>
                  <a:lnTo>
                    <a:pt x="465581" y="259841"/>
                  </a:lnTo>
                  <a:lnTo>
                    <a:pt x="660654" y="0"/>
                  </a:lnTo>
                  <a:lnTo>
                    <a:pt x="628650" y="284225"/>
                  </a:lnTo>
                  <a:close/>
                </a:path>
              </a:pathLst>
            </a:custGeom>
            <a:ln w="9524">
              <a:solidFill>
                <a:srgbClr val="636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1970411" y="3080511"/>
            <a:ext cx="11048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331855" y="3062986"/>
            <a:ext cx="271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Arial"/>
                <a:cs typeface="Arial"/>
              </a:rPr>
              <a:t>I</a:t>
            </a:r>
            <a:r>
              <a:rPr sz="1000" i="1" spc="-10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am  MB.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53303" y="5505513"/>
            <a:ext cx="216026" cy="128397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6215303" y="5502518"/>
            <a:ext cx="153416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05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Classifier</a:t>
            </a:r>
            <a:r>
              <a:rPr sz="1000" b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training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(</a:t>
            </a:r>
            <a:r>
              <a:rPr sz="900" b="1" spc="-5" dirty="0">
                <a:solidFill>
                  <a:srgbClr val="7F7F7F"/>
                </a:solidFill>
                <a:latin typeface="Arial"/>
                <a:cs typeface="Arial"/>
              </a:rPr>
              <a:t>Facial</a:t>
            </a:r>
            <a:r>
              <a:rPr sz="900" b="1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F7F7F"/>
                </a:solidFill>
                <a:latin typeface="Arial"/>
                <a:cs typeface="Arial"/>
              </a:rPr>
              <a:t>signature</a:t>
            </a:r>
            <a:r>
              <a:rPr sz="900" b="1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F7F7F"/>
                </a:solidFill>
                <a:latin typeface="Arial"/>
                <a:cs typeface="Arial"/>
              </a:rPr>
              <a:t>extraction</a:t>
            </a:r>
            <a:r>
              <a:rPr sz="1000" b="1" spc="-5" dirty="0">
                <a:solidFill>
                  <a:srgbClr val="7F7F7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5964567" y="5293867"/>
            <a:ext cx="1959610" cy="628650"/>
            <a:chOff x="5964567" y="5293867"/>
            <a:chExt cx="1959610" cy="628650"/>
          </a:xfrm>
        </p:grpSpPr>
        <p:sp>
          <p:nvSpPr>
            <p:cNvPr id="137" name="object 137"/>
            <p:cNvSpPr/>
            <p:nvPr/>
          </p:nvSpPr>
          <p:spPr>
            <a:xfrm>
              <a:off x="6040755" y="5370067"/>
              <a:ext cx="1883410" cy="552450"/>
            </a:xfrm>
            <a:custGeom>
              <a:avLst/>
              <a:gdLst/>
              <a:ahLst/>
              <a:cxnLst/>
              <a:rect l="l" t="t" r="r" b="b"/>
              <a:pathLst>
                <a:path w="1883409" h="552450">
                  <a:moveTo>
                    <a:pt x="1882914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0" y="552450"/>
                  </a:lnTo>
                  <a:lnTo>
                    <a:pt x="1882914" y="552450"/>
                  </a:lnTo>
                  <a:lnTo>
                    <a:pt x="1882914" y="476250"/>
                  </a:lnTo>
                  <a:lnTo>
                    <a:pt x="188291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964567" y="5293867"/>
              <a:ext cx="1883410" cy="552450"/>
            </a:xfrm>
            <a:custGeom>
              <a:avLst/>
              <a:gdLst/>
              <a:ahLst/>
              <a:cxnLst/>
              <a:rect l="l" t="t" r="r" b="b"/>
              <a:pathLst>
                <a:path w="1883409" h="552450">
                  <a:moveTo>
                    <a:pt x="1882902" y="552450"/>
                  </a:moveTo>
                  <a:lnTo>
                    <a:pt x="1882902" y="0"/>
                  </a:lnTo>
                  <a:lnTo>
                    <a:pt x="0" y="0"/>
                  </a:lnTo>
                  <a:lnTo>
                    <a:pt x="0" y="552450"/>
                  </a:lnTo>
                  <a:lnTo>
                    <a:pt x="1882902" y="552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5964567" y="5293867"/>
            <a:ext cx="1883410" cy="552450"/>
          </a:xfrm>
          <a:prstGeom prst="rect">
            <a:avLst/>
          </a:prstGeom>
          <a:ln w="9525">
            <a:solidFill>
              <a:srgbClr val="010202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73990" marR="167005" indent="231775">
              <a:lnSpc>
                <a:spcPct val="100000"/>
              </a:lnSpc>
              <a:spcBef>
                <a:spcPts val="950"/>
              </a:spcBef>
            </a:pPr>
            <a:r>
              <a:rPr sz="1000" b="1" spc="-5" dirty="0">
                <a:latin typeface="Arial"/>
                <a:cs typeface="Arial"/>
              </a:rPr>
              <a:t>Classifier training 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</a:t>
            </a:r>
            <a:r>
              <a:rPr sz="900" b="1" spc="-5" dirty="0">
                <a:latin typeface="Arial"/>
                <a:cs typeface="Arial"/>
              </a:rPr>
              <a:t>Facial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signature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extraction</a:t>
            </a:r>
            <a:r>
              <a:rPr sz="1000" b="1" spc="-5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2688844"/>
            <a:ext cx="369442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spc="-40" dirty="0"/>
              <a:t> </a:t>
            </a:r>
            <a:r>
              <a:rPr sz="4400" spc="-5" dirty="0"/>
              <a:t>detection</a:t>
            </a:r>
            <a:endParaRPr sz="4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369442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spc="-40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95196"/>
            <a:ext cx="7602855" cy="31000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marR="358140" indent="-342900">
              <a:lnSpc>
                <a:spcPct val="79900"/>
              </a:lnSpc>
              <a:spcBef>
                <a:spcPts val="67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Face </a:t>
            </a:r>
            <a:r>
              <a:rPr sz="2400" spc="-5" dirty="0">
                <a:latin typeface="Arial MT"/>
                <a:cs typeface="Arial MT"/>
              </a:rPr>
              <a:t>detection: </a:t>
            </a:r>
            <a:r>
              <a:rPr sz="2400" dirty="0">
                <a:latin typeface="Arial MT"/>
                <a:cs typeface="Arial MT"/>
              </a:rPr>
              <a:t>find </a:t>
            </a:r>
            <a:r>
              <a:rPr sz="2400" spc="-5" dirty="0">
                <a:latin typeface="Arial MT"/>
                <a:cs typeface="Arial MT"/>
              </a:rPr>
              <a:t>all </a:t>
            </a:r>
            <a:r>
              <a:rPr sz="2400" dirty="0">
                <a:latin typeface="Arial MT"/>
                <a:cs typeface="Arial MT"/>
              </a:rPr>
              <a:t>faces </a:t>
            </a:r>
            <a:r>
              <a:rPr sz="2400" spc="-5" dirty="0">
                <a:latin typeface="Arial MT"/>
                <a:cs typeface="Arial MT"/>
              </a:rPr>
              <a:t>in an image </a:t>
            </a:r>
            <a:r>
              <a:rPr sz="2400" dirty="0">
                <a:latin typeface="Arial MT"/>
                <a:cs typeface="Arial MT"/>
              </a:rPr>
              <a:t>(if </a:t>
            </a:r>
            <a:r>
              <a:rPr sz="2400" spc="-5" dirty="0">
                <a:latin typeface="Arial MT"/>
                <a:cs typeface="Arial MT"/>
              </a:rPr>
              <a:t>any) </a:t>
            </a:r>
            <a:r>
              <a:rPr sz="2400" dirty="0">
                <a:latin typeface="Arial MT"/>
                <a:cs typeface="Arial MT"/>
              </a:rPr>
              <a:t> regardless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dirty="0">
                <a:latin typeface="Arial MT"/>
                <a:cs typeface="Arial MT"/>
              </a:rPr>
              <a:t>their </a:t>
            </a:r>
            <a:r>
              <a:rPr sz="2400" spc="-5" dirty="0">
                <a:latin typeface="Arial MT"/>
                <a:cs typeface="Arial MT"/>
              </a:rPr>
              <a:t>position, </a:t>
            </a:r>
            <a:r>
              <a:rPr sz="2400" dirty="0">
                <a:latin typeface="Arial MT"/>
                <a:cs typeface="Arial MT"/>
              </a:rPr>
              <a:t>scale, </a:t>
            </a:r>
            <a:r>
              <a:rPr sz="2400" spc="-5" dirty="0">
                <a:latin typeface="Arial MT"/>
                <a:cs typeface="Arial MT"/>
              </a:rPr>
              <a:t>in plane </a:t>
            </a:r>
            <a:r>
              <a:rPr sz="2400" dirty="0">
                <a:latin typeface="Arial MT"/>
                <a:cs typeface="Arial MT"/>
              </a:rPr>
              <a:t>rotation,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pose,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illumination,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facial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expressions,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occlusions</a:t>
            </a:r>
            <a:endParaRPr sz="2400">
              <a:latin typeface="Arial MT"/>
              <a:cs typeface="Arial MT"/>
            </a:endParaRPr>
          </a:p>
          <a:p>
            <a:pPr marL="755650" lvl="1" indent="-285750">
              <a:lnSpc>
                <a:spcPts val="2265"/>
              </a:lnSpc>
              <a:buClr>
                <a:srgbClr val="9797C5"/>
              </a:buClr>
              <a:buSzPct val="78947"/>
              <a:buFont typeface="Wingdings"/>
              <a:buChar char=""/>
              <a:tabLst>
                <a:tab pos="755650" algn="l"/>
              </a:tabLst>
            </a:pPr>
            <a:r>
              <a:rPr sz="1900" dirty="0">
                <a:latin typeface="Arial MT"/>
                <a:cs typeface="Arial MT"/>
              </a:rPr>
              <a:t>First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step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to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every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face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recognition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355600" marR="5080" indent="-342900">
              <a:lnSpc>
                <a:spcPct val="79800"/>
              </a:lnSpc>
              <a:spcBef>
                <a:spcPts val="59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Face </a:t>
            </a:r>
            <a:r>
              <a:rPr sz="2400" spc="-5" dirty="0">
                <a:latin typeface="Arial MT"/>
                <a:cs typeface="Arial MT"/>
              </a:rPr>
              <a:t>localization: </a:t>
            </a:r>
            <a:r>
              <a:rPr sz="2400" dirty="0">
                <a:latin typeface="Arial MT"/>
                <a:cs typeface="Arial MT"/>
              </a:rPr>
              <a:t>find the </a:t>
            </a:r>
            <a:r>
              <a:rPr sz="2400" spc="-5" dirty="0">
                <a:latin typeface="Arial MT"/>
                <a:cs typeface="Arial MT"/>
              </a:rPr>
              <a:t>exact location of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detected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face</a:t>
            </a:r>
            <a:endParaRPr sz="2400">
              <a:latin typeface="Arial MT"/>
              <a:cs typeface="Arial MT"/>
            </a:endParaRPr>
          </a:p>
          <a:p>
            <a:pPr marL="755015" marR="107950" lvl="1" indent="-285750">
              <a:lnSpc>
                <a:spcPts val="1830"/>
              </a:lnSpc>
              <a:spcBef>
                <a:spcPts val="415"/>
              </a:spcBef>
              <a:buClr>
                <a:srgbClr val="9797C5"/>
              </a:buClr>
              <a:buSzPct val="78947"/>
              <a:buFont typeface="Wingdings"/>
              <a:buChar char=""/>
              <a:tabLst>
                <a:tab pos="755650" algn="l"/>
              </a:tabLst>
            </a:pPr>
            <a:r>
              <a:rPr sz="1900" spc="-5" dirty="0">
                <a:latin typeface="Arial MT"/>
                <a:cs typeface="Arial MT"/>
              </a:rPr>
              <a:t>Detection </a:t>
            </a:r>
            <a:r>
              <a:rPr sz="1900" dirty="0">
                <a:latin typeface="Arial MT"/>
                <a:cs typeface="Arial MT"/>
              </a:rPr>
              <a:t>of salient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facial features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such </a:t>
            </a:r>
            <a:r>
              <a:rPr sz="1900" spc="-5" dirty="0">
                <a:latin typeface="Arial MT"/>
                <a:cs typeface="Arial MT"/>
              </a:rPr>
              <a:t>as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eyes, nose,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nostrils,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eyebrows,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mouth, </a:t>
            </a:r>
            <a:r>
              <a:rPr sz="1900" spc="-5" dirty="0">
                <a:latin typeface="Arial MT"/>
                <a:cs typeface="Arial MT"/>
              </a:rPr>
              <a:t>etc</a:t>
            </a:r>
            <a:endParaRPr sz="1900">
              <a:latin typeface="Arial MT"/>
              <a:cs typeface="Arial MT"/>
            </a:endParaRPr>
          </a:p>
          <a:p>
            <a:pPr marL="355600" marR="834390" indent="-342900">
              <a:lnSpc>
                <a:spcPct val="79800"/>
              </a:lnSpc>
              <a:spcBef>
                <a:spcPts val="60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Face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tracking: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detect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(“follow”)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video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737" y="5046217"/>
            <a:ext cx="1799843" cy="13639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9279" y="5025643"/>
            <a:ext cx="927354" cy="13845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6203" y="5025643"/>
            <a:ext cx="927354" cy="13845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739" y="6680200"/>
            <a:ext cx="7632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M.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M.-H.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Yang,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J.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Kriegman,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N.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Ahuja,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“Detecting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Images: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 </a:t>
            </a:r>
            <a:r>
              <a:rPr sz="900" spc="-5" dirty="0">
                <a:latin typeface="Arial MT"/>
                <a:cs typeface="Arial MT"/>
              </a:rPr>
              <a:t>Survey”, </a:t>
            </a:r>
            <a:r>
              <a:rPr sz="900" i="1" spc="-5" dirty="0">
                <a:latin typeface="Arial"/>
                <a:cs typeface="Arial"/>
              </a:rPr>
              <a:t>IEEE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Trans.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Pattern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Analysis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and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Machine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Intelligence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2002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19515" y="1765045"/>
            <a:ext cx="3440429" cy="2993390"/>
            <a:chOff x="2119515" y="1765045"/>
            <a:chExt cx="3440429" cy="2993390"/>
          </a:xfrm>
        </p:grpSpPr>
        <p:sp>
          <p:nvSpPr>
            <p:cNvPr id="3" name="object 3"/>
            <p:cNvSpPr/>
            <p:nvPr/>
          </p:nvSpPr>
          <p:spPr>
            <a:xfrm>
              <a:off x="3264039" y="2306065"/>
              <a:ext cx="2281555" cy="2362200"/>
            </a:xfrm>
            <a:custGeom>
              <a:avLst/>
              <a:gdLst/>
              <a:ahLst/>
              <a:cxnLst/>
              <a:rect l="l" t="t" r="r" b="b"/>
              <a:pathLst>
                <a:path w="2281554" h="2362200">
                  <a:moveTo>
                    <a:pt x="1140714" y="0"/>
                  </a:moveTo>
                  <a:lnTo>
                    <a:pt x="1093681" y="985"/>
                  </a:lnTo>
                  <a:lnTo>
                    <a:pt x="1047134" y="3915"/>
                  </a:lnTo>
                  <a:lnTo>
                    <a:pt x="1001108" y="8752"/>
                  </a:lnTo>
                  <a:lnTo>
                    <a:pt x="955641" y="15459"/>
                  </a:lnTo>
                  <a:lnTo>
                    <a:pt x="910770" y="23997"/>
                  </a:lnTo>
                  <a:lnTo>
                    <a:pt x="866530" y="34327"/>
                  </a:lnTo>
                  <a:lnTo>
                    <a:pt x="822959" y="46413"/>
                  </a:lnTo>
                  <a:lnTo>
                    <a:pt x="780092" y="60216"/>
                  </a:lnTo>
                  <a:lnTo>
                    <a:pt x="737968" y="75698"/>
                  </a:lnTo>
                  <a:lnTo>
                    <a:pt x="696622" y="92821"/>
                  </a:lnTo>
                  <a:lnTo>
                    <a:pt x="656092" y="111547"/>
                  </a:lnTo>
                  <a:lnTo>
                    <a:pt x="616413" y="131838"/>
                  </a:lnTo>
                  <a:lnTo>
                    <a:pt x="577622" y="153656"/>
                  </a:lnTo>
                  <a:lnTo>
                    <a:pt x="539756" y="176963"/>
                  </a:lnTo>
                  <a:lnTo>
                    <a:pt x="502853" y="201721"/>
                  </a:lnTo>
                  <a:lnTo>
                    <a:pt x="466947" y="227892"/>
                  </a:lnTo>
                  <a:lnTo>
                    <a:pt x="432076" y="255439"/>
                  </a:lnTo>
                  <a:lnTo>
                    <a:pt x="398278" y="284322"/>
                  </a:lnTo>
                  <a:lnTo>
                    <a:pt x="365587" y="314504"/>
                  </a:lnTo>
                  <a:lnTo>
                    <a:pt x="334041" y="345947"/>
                  </a:lnTo>
                  <a:lnTo>
                    <a:pt x="303677" y="378614"/>
                  </a:lnTo>
                  <a:lnTo>
                    <a:pt x="274531" y="412465"/>
                  </a:lnTo>
                  <a:lnTo>
                    <a:pt x="246640" y="447463"/>
                  </a:lnTo>
                  <a:lnTo>
                    <a:pt x="220041" y="483571"/>
                  </a:lnTo>
                  <a:lnTo>
                    <a:pt x="194769" y="520749"/>
                  </a:lnTo>
                  <a:lnTo>
                    <a:pt x="170863" y="558960"/>
                  </a:lnTo>
                  <a:lnTo>
                    <a:pt x="148358" y="598167"/>
                  </a:lnTo>
                  <a:lnTo>
                    <a:pt x="127291" y="638330"/>
                  </a:lnTo>
                  <a:lnTo>
                    <a:pt x="107699" y="679412"/>
                  </a:lnTo>
                  <a:lnTo>
                    <a:pt x="89618" y="721375"/>
                  </a:lnTo>
                  <a:lnTo>
                    <a:pt x="73085" y="764182"/>
                  </a:lnTo>
                  <a:lnTo>
                    <a:pt x="58137" y="807793"/>
                  </a:lnTo>
                  <a:lnTo>
                    <a:pt x="44810" y="852171"/>
                  </a:lnTo>
                  <a:lnTo>
                    <a:pt x="33142" y="897278"/>
                  </a:lnTo>
                  <a:lnTo>
                    <a:pt x="23168" y="943076"/>
                  </a:lnTo>
                  <a:lnTo>
                    <a:pt x="14925" y="989527"/>
                  </a:lnTo>
                  <a:lnTo>
                    <a:pt x="8450" y="1036592"/>
                  </a:lnTo>
                  <a:lnTo>
                    <a:pt x="3780" y="1084235"/>
                  </a:lnTo>
                  <a:lnTo>
                    <a:pt x="951" y="1132417"/>
                  </a:lnTo>
                  <a:lnTo>
                    <a:pt x="0" y="1181100"/>
                  </a:lnTo>
                  <a:lnTo>
                    <a:pt x="951" y="1229782"/>
                  </a:lnTo>
                  <a:lnTo>
                    <a:pt x="3780" y="1277964"/>
                  </a:lnTo>
                  <a:lnTo>
                    <a:pt x="8450" y="1325607"/>
                  </a:lnTo>
                  <a:lnTo>
                    <a:pt x="14925" y="1372672"/>
                  </a:lnTo>
                  <a:lnTo>
                    <a:pt x="23168" y="1419123"/>
                  </a:lnTo>
                  <a:lnTo>
                    <a:pt x="33142" y="1464921"/>
                  </a:lnTo>
                  <a:lnTo>
                    <a:pt x="44810" y="1510028"/>
                  </a:lnTo>
                  <a:lnTo>
                    <a:pt x="58137" y="1554406"/>
                  </a:lnTo>
                  <a:lnTo>
                    <a:pt x="73085" y="1598017"/>
                  </a:lnTo>
                  <a:lnTo>
                    <a:pt x="89618" y="1640824"/>
                  </a:lnTo>
                  <a:lnTo>
                    <a:pt x="107699" y="1682787"/>
                  </a:lnTo>
                  <a:lnTo>
                    <a:pt x="127291" y="1723869"/>
                  </a:lnTo>
                  <a:lnTo>
                    <a:pt x="148358" y="1764032"/>
                  </a:lnTo>
                  <a:lnTo>
                    <a:pt x="170863" y="1803239"/>
                  </a:lnTo>
                  <a:lnTo>
                    <a:pt x="194769" y="1841450"/>
                  </a:lnTo>
                  <a:lnTo>
                    <a:pt x="220041" y="1878628"/>
                  </a:lnTo>
                  <a:lnTo>
                    <a:pt x="246640" y="1914736"/>
                  </a:lnTo>
                  <a:lnTo>
                    <a:pt x="274531" y="1949734"/>
                  </a:lnTo>
                  <a:lnTo>
                    <a:pt x="303677" y="1983585"/>
                  </a:lnTo>
                  <a:lnTo>
                    <a:pt x="334041" y="2016251"/>
                  </a:lnTo>
                  <a:lnTo>
                    <a:pt x="365587" y="2047695"/>
                  </a:lnTo>
                  <a:lnTo>
                    <a:pt x="398278" y="2077877"/>
                  </a:lnTo>
                  <a:lnTo>
                    <a:pt x="432076" y="2106760"/>
                  </a:lnTo>
                  <a:lnTo>
                    <a:pt x="466947" y="2134307"/>
                  </a:lnTo>
                  <a:lnTo>
                    <a:pt x="502853" y="2160478"/>
                  </a:lnTo>
                  <a:lnTo>
                    <a:pt x="539756" y="2185236"/>
                  </a:lnTo>
                  <a:lnTo>
                    <a:pt x="577622" y="2208543"/>
                  </a:lnTo>
                  <a:lnTo>
                    <a:pt x="616413" y="2230361"/>
                  </a:lnTo>
                  <a:lnTo>
                    <a:pt x="656092" y="2250652"/>
                  </a:lnTo>
                  <a:lnTo>
                    <a:pt x="696622" y="2269378"/>
                  </a:lnTo>
                  <a:lnTo>
                    <a:pt x="737968" y="2286501"/>
                  </a:lnTo>
                  <a:lnTo>
                    <a:pt x="780092" y="2301983"/>
                  </a:lnTo>
                  <a:lnTo>
                    <a:pt x="822959" y="2315786"/>
                  </a:lnTo>
                  <a:lnTo>
                    <a:pt x="866530" y="2327872"/>
                  </a:lnTo>
                  <a:lnTo>
                    <a:pt x="910770" y="2338202"/>
                  </a:lnTo>
                  <a:lnTo>
                    <a:pt x="955641" y="2346740"/>
                  </a:lnTo>
                  <a:lnTo>
                    <a:pt x="1001108" y="2353447"/>
                  </a:lnTo>
                  <a:lnTo>
                    <a:pt x="1047134" y="2358284"/>
                  </a:lnTo>
                  <a:lnTo>
                    <a:pt x="1093681" y="2361214"/>
                  </a:lnTo>
                  <a:lnTo>
                    <a:pt x="1140714" y="2362200"/>
                  </a:lnTo>
                  <a:lnTo>
                    <a:pt x="1187746" y="2361214"/>
                  </a:lnTo>
                  <a:lnTo>
                    <a:pt x="1234293" y="2358284"/>
                  </a:lnTo>
                  <a:lnTo>
                    <a:pt x="1280319" y="2353447"/>
                  </a:lnTo>
                  <a:lnTo>
                    <a:pt x="1325786" y="2346740"/>
                  </a:lnTo>
                  <a:lnTo>
                    <a:pt x="1370657" y="2338202"/>
                  </a:lnTo>
                  <a:lnTo>
                    <a:pt x="1414897" y="2327872"/>
                  </a:lnTo>
                  <a:lnTo>
                    <a:pt x="1458468" y="2315786"/>
                  </a:lnTo>
                  <a:lnTo>
                    <a:pt x="1501335" y="2301983"/>
                  </a:lnTo>
                  <a:lnTo>
                    <a:pt x="1543459" y="2286501"/>
                  </a:lnTo>
                  <a:lnTo>
                    <a:pt x="1584805" y="2269378"/>
                  </a:lnTo>
                  <a:lnTo>
                    <a:pt x="1625335" y="2250652"/>
                  </a:lnTo>
                  <a:lnTo>
                    <a:pt x="1665014" y="2230361"/>
                  </a:lnTo>
                  <a:lnTo>
                    <a:pt x="1703805" y="2208543"/>
                  </a:lnTo>
                  <a:lnTo>
                    <a:pt x="1741671" y="2185236"/>
                  </a:lnTo>
                  <a:lnTo>
                    <a:pt x="1778574" y="2160478"/>
                  </a:lnTo>
                  <a:lnTo>
                    <a:pt x="1814480" y="2134307"/>
                  </a:lnTo>
                  <a:lnTo>
                    <a:pt x="1849351" y="2106760"/>
                  </a:lnTo>
                  <a:lnTo>
                    <a:pt x="1883149" y="2077877"/>
                  </a:lnTo>
                  <a:lnTo>
                    <a:pt x="1915840" y="2047695"/>
                  </a:lnTo>
                  <a:lnTo>
                    <a:pt x="1947386" y="2016252"/>
                  </a:lnTo>
                  <a:lnTo>
                    <a:pt x="1977750" y="1983585"/>
                  </a:lnTo>
                  <a:lnTo>
                    <a:pt x="2006896" y="1949734"/>
                  </a:lnTo>
                  <a:lnTo>
                    <a:pt x="2034787" y="1914736"/>
                  </a:lnTo>
                  <a:lnTo>
                    <a:pt x="2061386" y="1878628"/>
                  </a:lnTo>
                  <a:lnTo>
                    <a:pt x="2086658" y="1841450"/>
                  </a:lnTo>
                  <a:lnTo>
                    <a:pt x="2110564" y="1803239"/>
                  </a:lnTo>
                  <a:lnTo>
                    <a:pt x="2133069" y="1764032"/>
                  </a:lnTo>
                  <a:lnTo>
                    <a:pt x="2154136" y="1723869"/>
                  </a:lnTo>
                  <a:lnTo>
                    <a:pt x="2173728" y="1682787"/>
                  </a:lnTo>
                  <a:lnTo>
                    <a:pt x="2191809" y="1640824"/>
                  </a:lnTo>
                  <a:lnTo>
                    <a:pt x="2208342" y="1598017"/>
                  </a:lnTo>
                  <a:lnTo>
                    <a:pt x="2223290" y="1554406"/>
                  </a:lnTo>
                  <a:lnTo>
                    <a:pt x="2236617" y="1510028"/>
                  </a:lnTo>
                  <a:lnTo>
                    <a:pt x="2248285" y="1464921"/>
                  </a:lnTo>
                  <a:lnTo>
                    <a:pt x="2258259" y="1419123"/>
                  </a:lnTo>
                  <a:lnTo>
                    <a:pt x="2266502" y="1372672"/>
                  </a:lnTo>
                  <a:lnTo>
                    <a:pt x="2272977" y="1325607"/>
                  </a:lnTo>
                  <a:lnTo>
                    <a:pt x="2277647" y="1277964"/>
                  </a:lnTo>
                  <a:lnTo>
                    <a:pt x="2280476" y="1229782"/>
                  </a:lnTo>
                  <a:lnTo>
                    <a:pt x="2281428" y="1181099"/>
                  </a:lnTo>
                  <a:lnTo>
                    <a:pt x="2280476" y="1132417"/>
                  </a:lnTo>
                  <a:lnTo>
                    <a:pt x="2277647" y="1084235"/>
                  </a:lnTo>
                  <a:lnTo>
                    <a:pt x="2272977" y="1036592"/>
                  </a:lnTo>
                  <a:lnTo>
                    <a:pt x="2266502" y="989527"/>
                  </a:lnTo>
                  <a:lnTo>
                    <a:pt x="2258259" y="943076"/>
                  </a:lnTo>
                  <a:lnTo>
                    <a:pt x="2248285" y="897278"/>
                  </a:lnTo>
                  <a:lnTo>
                    <a:pt x="2236617" y="852171"/>
                  </a:lnTo>
                  <a:lnTo>
                    <a:pt x="2223290" y="807793"/>
                  </a:lnTo>
                  <a:lnTo>
                    <a:pt x="2208342" y="764182"/>
                  </a:lnTo>
                  <a:lnTo>
                    <a:pt x="2191809" y="721375"/>
                  </a:lnTo>
                  <a:lnTo>
                    <a:pt x="2173728" y="679412"/>
                  </a:lnTo>
                  <a:lnTo>
                    <a:pt x="2154136" y="638330"/>
                  </a:lnTo>
                  <a:lnTo>
                    <a:pt x="2133069" y="598167"/>
                  </a:lnTo>
                  <a:lnTo>
                    <a:pt x="2110564" y="558960"/>
                  </a:lnTo>
                  <a:lnTo>
                    <a:pt x="2086658" y="520749"/>
                  </a:lnTo>
                  <a:lnTo>
                    <a:pt x="2061386" y="483571"/>
                  </a:lnTo>
                  <a:lnTo>
                    <a:pt x="2034787" y="447463"/>
                  </a:lnTo>
                  <a:lnTo>
                    <a:pt x="2006896" y="412465"/>
                  </a:lnTo>
                  <a:lnTo>
                    <a:pt x="1977750" y="378614"/>
                  </a:lnTo>
                  <a:lnTo>
                    <a:pt x="1947386" y="345948"/>
                  </a:lnTo>
                  <a:lnTo>
                    <a:pt x="1915840" y="314504"/>
                  </a:lnTo>
                  <a:lnTo>
                    <a:pt x="1883149" y="284322"/>
                  </a:lnTo>
                  <a:lnTo>
                    <a:pt x="1849351" y="255439"/>
                  </a:lnTo>
                  <a:lnTo>
                    <a:pt x="1814480" y="227892"/>
                  </a:lnTo>
                  <a:lnTo>
                    <a:pt x="1778574" y="201721"/>
                  </a:lnTo>
                  <a:lnTo>
                    <a:pt x="1741671" y="176963"/>
                  </a:lnTo>
                  <a:lnTo>
                    <a:pt x="1703805" y="153656"/>
                  </a:lnTo>
                  <a:lnTo>
                    <a:pt x="1665014" y="131838"/>
                  </a:lnTo>
                  <a:lnTo>
                    <a:pt x="1625335" y="111547"/>
                  </a:lnTo>
                  <a:lnTo>
                    <a:pt x="1584805" y="92821"/>
                  </a:lnTo>
                  <a:lnTo>
                    <a:pt x="1543459" y="75698"/>
                  </a:lnTo>
                  <a:lnTo>
                    <a:pt x="1501335" y="60216"/>
                  </a:lnTo>
                  <a:lnTo>
                    <a:pt x="1458468" y="46413"/>
                  </a:lnTo>
                  <a:lnTo>
                    <a:pt x="1414897" y="34327"/>
                  </a:lnTo>
                  <a:lnTo>
                    <a:pt x="1370657" y="23997"/>
                  </a:lnTo>
                  <a:lnTo>
                    <a:pt x="1325786" y="15459"/>
                  </a:lnTo>
                  <a:lnTo>
                    <a:pt x="1280319" y="8752"/>
                  </a:lnTo>
                  <a:lnTo>
                    <a:pt x="1234293" y="3915"/>
                  </a:lnTo>
                  <a:lnTo>
                    <a:pt x="1187746" y="985"/>
                  </a:lnTo>
                  <a:lnTo>
                    <a:pt x="1140714" y="0"/>
                  </a:lnTo>
                  <a:close/>
                </a:path>
              </a:pathLst>
            </a:custGeom>
            <a:ln w="28575">
              <a:solidFill>
                <a:srgbClr val="2626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19515" y="1765045"/>
              <a:ext cx="1428750" cy="2993390"/>
            </a:xfrm>
            <a:custGeom>
              <a:avLst/>
              <a:gdLst/>
              <a:ahLst/>
              <a:cxnLst/>
              <a:rect l="l" t="t" r="r" b="b"/>
              <a:pathLst>
                <a:path w="1428750" h="2993390">
                  <a:moveTo>
                    <a:pt x="1425702" y="2488692"/>
                  </a:moveTo>
                  <a:lnTo>
                    <a:pt x="1415796" y="2461260"/>
                  </a:lnTo>
                  <a:lnTo>
                    <a:pt x="75780" y="2938869"/>
                  </a:lnTo>
                  <a:lnTo>
                    <a:pt x="66294" y="2912364"/>
                  </a:lnTo>
                  <a:lnTo>
                    <a:pt x="0" y="2980944"/>
                  </a:lnTo>
                  <a:lnTo>
                    <a:pt x="62484" y="2988945"/>
                  </a:lnTo>
                  <a:lnTo>
                    <a:pt x="95250" y="2993136"/>
                  </a:lnTo>
                  <a:lnTo>
                    <a:pt x="85547" y="2966085"/>
                  </a:lnTo>
                  <a:lnTo>
                    <a:pt x="1425702" y="2488692"/>
                  </a:lnTo>
                  <a:close/>
                </a:path>
                <a:path w="1428750" h="2993390">
                  <a:moveTo>
                    <a:pt x="1428750" y="924306"/>
                  </a:moveTo>
                  <a:lnTo>
                    <a:pt x="79349" y="35534"/>
                  </a:lnTo>
                  <a:lnTo>
                    <a:pt x="95250" y="11430"/>
                  </a:lnTo>
                  <a:lnTo>
                    <a:pt x="0" y="0"/>
                  </a:lnTo>
                  <a:lnTo>
                    <a:pt x="48006" y="83058"/>
                  </a:lnTo>
                  <a:lnTo>
                    <a:pt x="51816" y="77292"/>
                  </a:lnTo>
                  <a:lnTo>
                    <a:pt x="63868" y="59016"/>
                  </a:lnTo>
                  <a:lnTo>
                    <a:pt x="1412748" y="948690"/>
                  </a:lnTo>
                  <a:lnTo>
                    <a:pt x="1428750" y="924306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65563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dirty="0"/>
              <a:t> </a:t>
            </a:r>
            <a:r>
              <a:rPr sz="4400" spc="-5" dirty="0"/>
              <a:t>detection techniques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636188" y="1554988"/>
            <a:ext cx="141033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Knowledge-based</a:t>
            </a:r>
            <a:endParaRPr sz="1200">
              <a:latin typeface="Arial"/>
              <a:cs typeface="Arial"/>
            </a:endParaRPr>
          </a:p>
          <a:p>
            <a:pPr marL="12700" marR="5080" indent="5715">
              <a:lnSpc>
                <a:spcPct val="100000"/>
              </a:lnSpc>
              <a:spcBef>
                <a:spcPts val="1000"/>
              </a:spcBef>
            </a:pPr>
            <a:r>
              <a:rPr sz="900" spc="-5" dirty="0">
                <a:latin typeface="Arial MT"/>
                <a:cs typeface="Arial MT"/>
              </a:rPr>
              <a:t>Translate knowledge about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typical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to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set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rules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81" y="2333497"/>
            <a:ext cx="688848" cy="9098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4240" y="4522723"/>
            <a:ext cx="1702435" cy="8851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80"/>
              </a:spcBef>
            </a:pPr>
            <a:r>
              <a:rPr sz="1200" b="1" spc="-5" dirty="0">
                <a:latin typeface="Arial"/>
                <a:cs typeface="Arial"/>
              </a:rPr>
              <a:t>Featur</a:t>
            </a:r>
            <a:r>
              <a:rPr sz="1200" b="1" dirty="0">
                <a:latin typeface="Arial"/>
                <a:cs typeface="Arial"/>
              </a:rPr>
              <a:t>e </a:t>
            </a:r>
            <a:r>
              <a:rPr sz="1200" b="1" spc="-5" dirty="0">
                <a:latin typeface="Arial"/>
                <a:cs typeface="Arial"/>
              </a:rPr>
              <a:t>invariant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40"/>
              </a:spcBef>
            </a:pPr>
            <a:r>
              <a:rPr sz="900" spc="-5" dirty="0">
                <a:latin typeface="Arial MT"/>
                <a:cs typeface="Arial MT"/>
              </a:rPr>
              <a:t>Find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features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of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the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invariant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to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appearance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variations (facial features, edges,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shape,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texture,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skin color)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9041" y="3473196"/>
            <a:ext cx="892175" cy="1033144"/>
            <a:chOff x="359041" y="3473196"/>
            <a:chExt cx="892175" cy="103314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81" y="3485642"/>
              <a:ext cx="867155" cy="1008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5391" y="3479546"/>
              <a:ext cx="879475" cy="1020444"/>
            </a:xfrm>
            <a:custGeom>
              <a:avLst/>
              <a:gdLst/>
              <a:ahLst/>
              <a:cxnLst/>
              <a:rect l="l" t="t" r="r" b="b"/>
              <a:pathLst>
                <a:path w="879475" h="1020445">
                  <a:moveTo>
                    <a:pt x="0" y="1020317"/>
                  </a:moveTo>
                  <a:lnTo>
                    <a:pt x="0" y="0"/>
                  </a:lnTo>
                  <a:lnTo>
                    <a:pt x="879348" y="0"/>
                  </a:lnTo>
                  <a:lnTo>
                    <a:pt x="879348" y="1020317"/>
                  </a:lnTo>
                  <a:lnTo>
                    <a:pt x="0" y="1020317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427" y="3876357"/>
              <a:ext cx="282321" cy="25565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415173" y="1706372"/>
            <a:ext cx="5921375" cy="4601845"/>
            <a:chOff x="1415173" y="1706372"/>
            <a:chExt cx="5921375" cy="460184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7613" y="3473449"/>
              <a:ext cx="834389" cy="10713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21523" y="3467354"/>
              <a:ext cx="847090" cy="1083945"/>
            </a:xfrm>
            <a:custGeom>
              <a:avLst/>
              <a:gdLst/>
              <a:ahLst/>
              <a:cxnLst/>
              <a:rect l="l" t="t" r="r" b="b"/>
              <a:pathLst>
                <a:path w="847089" h="1083945">
                  <a:moveTo>
                    <a:pt x="0" y="1083564"/>
                  </a:moveTo>
                  <a:lnTo>
                    <a:pt x="0" y="0"/>
                  </a:lnTo>
                  <a:lnTo>
                    <a:pt x="846582" y="0"/>
                  </a:lnTo>
                  <a:lnTo>
                    <a:pt x="846582" y="1083564"/>
                  </a:lnTo>
                  <a:lnTo>
                    <a:pt x="0" y="1083564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1637" y="3876548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32003" y="24384"/>
                  </a:moveTo>
                  <a:lnTo>
                    <a:pt x="32003" y="6857"/>
                  </a:lnTo>
                  <a:lnTo>
                    <a:pt x="24383" y="0"/>
                  </a:lnTo>
                  <a:lnTo>
                    <a:pt x="16001" y="0"/>
                  </a:lnTo>
                  <a:lnTo>
                    <a:pt x="6857" y="0"/>
                  </a:lnTo>
                  <a:lnTo>
                    <a:pt x="0" y="6857"/>
                  </a:lnTo>
                  <a:lnTo>
                    <a:pt x="0" y="24384"/>
                  </a:lnTo>
                  <a:lnTo>
                    <a:pt x="6857" y="31241"/>
                  </a:lnTo>
                  <a:lnTo>
                    <a:pt x="24383" y="31241"/>
                  </a:lnTo>
                  <a:lnTo>
                    <a:pt x="32003" y="24384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1637" y="3876548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16001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6001"/>
                  </a:lnTo>
                  <a:lnTo>
                    <a:pt x="0" y="24384"/>
                  </a:lnTo>
                  <a:lnTo>
                    <a:pt x="6857" y="31241"/>
                  </a:lnTo>
                  <a:lnTo>
                    <a:pt x="16001" y="31241"/>
                  </a:lnTo>
                  <a:lnTo>
                    <a:pt x="24383" y="31241"/>
                  </a:lnTo>
                  <a:lnTo>
                    <a:pt x="32003" y="24384"/>
                  </a:lnTo>
                  <a:lnTo>
                    <a:pt x="32003" y="16001"/>
                  </a:lnTo>
                  <a:lnTo>
                    <a:pt x="32003" y="6857"/>
                  </a:lnTo>
                  <a:lnTo>
                    <a:pt x="24383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1187" y="404113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27" y="25908"/>
                  </a:moveTo>
                  <a:lnTo>
                    <a:pt x="33527" y="7620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7619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7619" y="33527"/>
                  </a:lnTo>
                  <a:lnTo>
                    <a:pt x="25907" y="33527"/>
                  </a:lnTo>
                  <a:lnTo>
                    <a:pt x="33527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1187" y="404113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16763" y="0"/>
                  </a:moveTo>
                  <a:lnTo>
                    <a:pt x="7619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7619" y="33527"/>
                  </a:lnTo>
                  <a:lnTo>
                    <a:pt x="16763" y="33527"/>
                  </a:lnTo>
                  <a:lnTo>
                    <a:pt x="25907" y="33527"/>
                  </a:lnTo>
                  <a:lnTo>
                    <a:pt x="33527" y="25908"/>
                  </a:lnTo>
                  <a:lnTo>
                    <a:pt x="33527" y="16763"/>
                  </a:lnTo>
                  <a:lnTo>
                    <a:pt x="33527" y="7620"/>
                  </a:lnTo>
                  <a:lnTo>
                    <a:pt x="25907" y="0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437" y="4160773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5" h="33020">
                  <a:moveTo>
                    <a:pt x="33527" y="25908"/>
                  </a:moveTo>
                  <a:lnTo>
                    <a:pt x="33527" y="7620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7619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25907" y="32765"/>
                  </a:lnTo>
                  <a:lnTo>
                    <a:pt x="33527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6437" y="4160773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5" h="33020">
                  <a:moveTo>
                    <a:pt x="16763" y="0"/>
                  </a:moveTo>
                  <a:lnTo>
                    <a:pt x="7619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16763" y="32765"/>
                  </a:lnTo>
                  <a:lnTo>
                    <a:pt x="25907" y="32765"/>
                  </a:lnTo>
                  <a:lnTo>
                    <a:pt x="33527" y="25908"/>
                  </a:lnTo>
                  <a:lnTo>
                    <a:pt x="33527" y="16763"/>
                  </a:lnTo>
                  <a:lnTo>
                    <a:pt x="33527" y="7620"/>
                  </a:lnTo>
                  <a:lnTo>
                    <a:pt x="25907" y="0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84413" y="414477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27" y="25907"/>
                  </a:moveTo>
                  <a:lnTo>
                    <a:pt x="33527" y="7619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7619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7619" y="33527"/>
                  </a:lnTo>
                  <a:lnTo>
                    <a:pt x="25907" y="33527"/>
                  </a:lnTo>
                  <a:lnTo>
                    <a:pt x="33527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84413" y="414477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16763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7619" y="33527"/>
                  </a:lnTo>
                  <a:lnTo>
                    <a:pt x="16763" y="33527"/>
                  </a:lnTo>
                  <a:lnTo>
                    <a:pt x="25907" y="33527"/>
                  </a:lnTo>
                  <a:lnTo>
                    <a:pt x="33527" y="25907"/>
                  </a:lnTo>
                  <a:lnTo>
                    <a:pt x="33527" y="16763"/>
                  </a:lnTo>
                  <a:lnTo>
                    <a:pt x="33527" y="7619"/>
                  </a:lnTo>
                  <a:lnTo>
                    <a:pt x="25907" y="0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0415" y="4300220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32004" y="25907"/>
                  </a:moveTo>
                  <a:lnTo>
                    <a:pt x="32004" y="7619"/>
                  </a:lnTo>
                  <a:lnTo>
                    <a:pt x="24384" y="0"/>
                  </a:lnTo>
                  <a:lnTo>
                    <a:pt x="16002" y="0"/>
                  </a:lnTo>
                  <a:lnTo>
                    <a:pt x="6858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6858" y="33527"/>
                  </a:lnTo>
                  <a:lnTo>
                    <a:pt x="24384" y="33527"/>
                  </a:lnTo>
                  <a:lnTo>
                    <a:pt x="32004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00415" y="4300220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16002" y="0"/>
                  </a:moveTo>
                  <a:lnTo>
                    <a:pt x="6858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6858" y="33527"/>
                  </a:lnTo>
                  <a:lnTo>
                    <a:pt x="16002" y="33527"/>
                  </a:lnTo>
                  <a:lnTo>
                    <a:pt x="24384" y="33527"/>
                  </a:lnTo>
                  <a:lnTo>
                    <a:pt x="32004" y="25907"/>
                  </a:lnTo>
                  <a:lnTo>
                    <a:pt x="32004" y="16763"/>
                  </a:lnTo>
                  <a:lnTo>
                    <a:pt x="32004" y="7619"/>
                  </a:lnTo>
                  <a:lnTo>
                    <a:pt x="24384" y="0"/>
                  </a:lnTo>
                  <a:lnTo>
                    <a:pt x="16002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9193" y="4300220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31242" y="25907"/>
                  </a:move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lnTo>
                    <a:pt x="6857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24383" y="33527"/>
                  </a:lnTo>
                  <a:lnTo>
                    <a:pt x="31242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9193" y="4300220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15239" y="0"/>
                  </a:moveTo>
                  <a:lnTo>
                    <a:pt x="6857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15239" y="33527"/>
                  </a:lnTo>
                  <a:lnTo>
                    <a:pt x="24383" y="33527"/>
                  </a:lnTo>
                  <a:lnTo>
                    <a:pt x="31242" y="25907"/>
                  </a:lnTo>
                  <a:lnTo>
                    <a:pt x="31242" y="16763"/>
                  </a:ln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84413" y="3903217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32004" y="25908"/>
                  </a:moveTo>
                  <a:lnTo>
                    <a:pt x="32004" y="7620"/>
                  </a:lnTo>
                  <a:lnTo>
                    <a:pt x="24383" y="0"/>
                  </a:lnTo>
                  <a:lnTo>
                    <a:pt x="16001" y="0"/>
                  </a:lnTo>
                  <a:lnTo>
                    <a:pt x="6857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6857" y="33528"/>
                  </a:lnTo>
                  <a:lnTo>
                    <a:pt x="24383" y="33528"/>
                  </a:lnTo>
                  <a:lnTo>
                    <a:pt x="32004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84413" y="3903217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16001" y="0"/>
                  </a:moveTo>
                  <a:lnTo>
                    <a:pt x="6857" y="0"/>
                  </a:lnTo>
                  <a:lnTo>
                    <a:pt x="0" y="7620"/>
                  </a:lnTo>
                  <a:lnTo>
                    <a:pt x="0" y="16764"/>
                  </a:lnTo>
                  <a:lnTo>
                    <a:pt x="0" y="25908"/>
                  </a:lnTo>
                  <a:lnTo>
                    <a:pt x="6857" y="33528"/>
                  </a:lnTo>
                  <a:lnTo>
                    <a:pt x="16001" y="33528"/>
                  </a:lnTo>
                  <a:lnTo>
                    <a:pt x="24383" y="33528"/>
                  </a:lnTo>
                  <a:lnTo>
                    <a:pt x="32004" y="25908"/>
                  </a:lnTo>
                  <a:lnTo>
                    <a:pt x="32004" y="16764"/>
                  </a:lnTo>
                  <a:lnTo>
                    <a:pt x="32004" y="7620"/>
                  </a:lnTo>
                  <a:lnTo>
                    <a:pt x="24383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69985" y="3925316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32003" y="25908"/>
                  </a:moveTo>
                  <a:lnTo>
                    <a:pt x="32003" y="7620"/>
                  </a:lnTo>
                  <a:lnTo>
                    <a:pt x="25145" y="0"/>
                  </a:lnTo>
                  <a:lnTo>
                    <a:pt x="16001" y="0"/>
                  </a:lnTo>
                  <a:lnTo>
                    <a:pt x="7619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7619" y="33528"/>
                  </a:lnTo>
                  <a:lnTo>
                    <a:pt x="25145" y="33528"/>
                  </a:lnTo>
                  <a:lnTo>
                    <a:pt x="32003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69985" y="3925316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16001" y="0"/>
                  </a:moveTo>
                  <a:lnTo>
                    <a:pt x="7619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7619" y="33528"/>
                  </a:lnTo>
                  <a:lnTo>
                    <a:pt x="16001" y="33528"/>
                  </a:lnTo>
                  <a:lnTo>
                    <a:pt x="25145" y="33528"/>
                  </a:lnTo>
                  <a:lnTo>
                    <a:pt x="32003" y="25908"/>
                  </a:lnTo>
                  <a:lnTo>
                    <a:pt x="32003" y="16763"/>
                  </a:lnTo>
                  <a:lnTo>
                    <a:pt x="32003" y="7620"/>
                  </a:lnTo>
                  <a:lnTo>
                    <a:pt x="25145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25967" y="3926839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31241" y="25908"/>
                  </a:moveTo>
                  <a:lnTo>
                    <a:pt x="31241" y="7620"/>
                  </a:lnTo>
                  <a:lnTo>
                    <a:pt x="24383" y="0"/>
                  </a:lnTo>
                  <a:lnTo>
                    <a:pt x="16001" y="0"/>
                  </a:lnTo>
                  <a:lnTo>
                    <a:pt x="6857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6857" y="33527"/>
                  </a:lnTo>
                  <a:lnTo>
                    <a:pt x="24383" y="33527"/>
                  </a:lnTo>
                  <a:lnTo>
                    <a:pt x="31241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25967" y="3926839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16001" y="0"/>
                  </a:moveTo>
                  <a:lnTo>
                    <a:pt x="6857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6857" y="33527"/>
                  </a:lnTo>
                  <a:lnTo>
                    <a:pt x="16001" y="33527"/>
                  </a:lnTo>
                  <a:lnTo>
                    <a:pt x="24383" y="33527"/>
                  </a:lnTo>
                  <a:lnTo>
                    <a:pt x="31241" y="25908"/>
                  </a:lnTo>
                  <a:lnTo>
                    <a:pt x="31241" y="16763"/>
                  </a:lnTo>
                  <a:lnTo>
                    <a:pt x="31241" y="7620"/>
                  </a:lnTo>
                  <a:lnTo>
                    <a:pt x="24383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84413" y="3910076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5" h="33020">
                  <a:moveTo>
                    <a:pt x="33527" y="25908"/>
                  </a:moveTo>
                  <a:lnTo>
                    <a:pt x="33527" y="6858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7619" y="0"/>
                  </a:lnTo>
                  <a:lnTo>
                    <a:pt x="0" y="6858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25907" y="32765"/>
                  </a:lnTo>
                  <a:lnTo>
                    <a:pt x="33527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84413" y="3910076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5" h="33020">
                  <a:moveTo>
                    <a:pt x="16763" y="0"/>
                  </a:moveTo>
                  <a:lnTo>
                    <a:pt x="7619" y="0"/>
                  </a:lnTo>
                  <a:lnTo>
                    <a:pt x="0" y="6858"/>
                  </a:lnTo>
                  <a:lnTo>
                    <a:pt x="0" y="16001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16763" y="32765"/>
                  </a:lnTo>
                  <a:lnTo>
                    <a:pt x="25907" y="32765"/>
                  </a:lnTo>
                  <a:lnTo>
                    <a:pt x="33527" y="25908"/>
                  </a:lnTo>
                  <a:lnTo>
                    <a:pt x="33527" y="16001"/>
                  </a:lnTo>
                  <a:lnTo>
                    <a:pt x="33527" y="6858"/>
                  </a:lnTo>
                  <a:lnTo>
                    <a:pt x="25907" y="0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96833" y="4172966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32004" y="25908"/>
                  </a:moveTo>
                  <a:lnTo>
                    <a:pt x="32004" y="7620"/>
                  </a:lnTo>
                  <a:lnTo>
                    <a:pt x="25146" y="0"/>
                  </a:lnTo>
                  <a:lnTo>
                    <a:pt x="16002" y="0"/>
                  </a:lnTo>
                  <a:lnTo>
                    <a:pt x="7619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7619" y="33528"/>
                  </a:lnTo>
                  <a:lnTo>
                    <a:pt x="25146" y="33528"/>
                  </a:lnTo>
                  <a:lnTo>
                    <a:pt x="32004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6833" y="4172966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16002" y="0"/>
                  </a:moveTo>
                  <a:lnTo>
                    <a:pt x="7619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7619" y="33528"/>
                  </a:lnTo>
                  <a:lnTo>
                    <a:pt x="16002" y="33528"/>
                  </a:lnTo>
                  <a:lnTo>
                    <a:pt x="25146" y="33528"/>
                  </a:lnTo>
                  <a:lnTo>
                    <a:pt x="32004" y="25908"/>
                  </a:lnTo>
                  <a:lnTo>
                    <a:pt x="32004" y="16763"/>
                  </a:lnTo>
                  <a:lnTo>
                    <a:pt x="32004" y="7620"/>
                  </a:lnTo>
                  <a:lnTo>
                    <a:pt x="25146" y="0"/>
                  </a:lnTo>
                  <a:lnTo>
                    <a:pt x="16002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2211" y="4127245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4" h="33654">
                  <a:moveTo>
                    <a:pt x="32003" y="25907"/>
                  </a:moveTo>
                  <a:lnTo>
                    <a:pt x="32003" y="7619"/>
                  </a:lnTo>
                  <a:lnTo>
                    <a:pt x="25145" y="0"/>
                  </a:lnTo>
                  <a:lnTo>
                    <a:pt x="16001" y="0"/>
                  </a:lnTo>
                  <a:lnTo>
                    <a:pt x="7619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7619" y="33527"/>
                  </a:lnTo>
                  <a:lnTo>
                    <a:pt x="25145" y="33527"/>
                  </a:lnTo>
                  <a:lnTo>
                    <a:pt x="32003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92211" y="4127245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4" h="33654">
                  <a:moveTo>
                    <a:pt x="16001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7619" y="33527"/>
                  </a:lnTo>
                  <a:lnTo>
                    <a:pt x="16001" y="33527"/>
                  </a:lnTo>
                  <a:lnTo>
                    <a:pt x="25145" y="33527"/>
                  </a:lnTo>
                  <a:lnTo>
                    <a:pt x="32003" y="25907"/>
                  </a:lnTo>
                  <a:lnTo>
                    <a:pt x="32003" y="16763"/>
                  </a:lnTo>
                  <a:lnTo>
                    <a:pt x="32003" y="7619"/>
                  </a:lnTo>
                  <a:lnTo>
                    <a:pt x="25145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44433" y="358622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5" h="33020">
                  <a:moveTo>
                    <a:pt x="32004" y="25908"/>
                  </a:moveTo>
                  <a:lnTo>
                    <a:pt x="32004" y="6858"/>
                  </a:lnTo>
                  <a:lnTo>
                    <a:pt x="25146" y="0"/>
                  </a:lnTo>
                  <a:lnTo>
                    <a:pt x="16002" y="0"/>
                  </a:lnTo>
                  <a:lnTo>
                    <a:pt x="7619" y="0"/>
                  </a:lnTo>
                  <a:lnTo>
                    <a:pt x="0" y="6858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25146" y="32765"/>
                  </a:lnTo>
                  <a:lnTo>
                    <a:pt x="32004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4433" y="358622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5" h="33020">
                  <a:moveTo>
                    <a:pt x="16002" y="0"/>
                  </a:moveTo>
                  <a:lnTo>
                    <a:pt x="7619" y="0"/>
                  </a:lnTo>
                  <a:lnTo>
                    <a:pt x="0" y="6858"/>
                  </a:lnTo>
                  <a:lnTo>
                    <a:pt x="0" y="16001"/>
                  </a:lnTo>
                  <a:lnTo>
                    <a:pt x="0" y="25908"/>
                  </a:lnTo>
                  <a:lnTo>
                    <a:pt x="7619" y="32765"/>
                  </a:lnTo>
                  <a:lnTo>
                    <a:pt x="16002" y="32765"/>
                  </a:lnTo>
                  <a:lnTo>
                    <a:pt x="25146" y="32765"/>
                  </a:lnTo>
                  <a:lnTo>
                    <a:pt x="32004" y="25908"/>
                  </a:lnTo>
                  <a:lnTo>
                    <a:pt x="32004" y="16001"/>
                  </a:lnTo>
                  <a:lnTo>
                    <a:pt x="32004" y="6858"/>
                  </a:lnTo>
                  <a:lnTo>
                    <a:pt x="25146" y="0"/>
                  </a:lnTo>
                  <a:lnTo>
                    <a:pt x="16002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9643" y="3709670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31242" y="25907"/>
                  </a:move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lnTo>
                    <a:pt x="6857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24383" y="33527"/>
                  </a:lnTo>
                  <a:lnTo>
                    <a:pt x="31242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9643" y="3709670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15239" y="0"/>
                  </a:moveTo>
                  <a:lnTo>
                    <a:pt x="6857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15239" y="33527"/>
                  </a:lnTo>
                  <a:lnTo>
                    <a:pt x="24383" y="33527"/>
                  </a:lnTo>
                  <a:lnTo>
                    <a:pt x="31242" y="25907"/>
                  </a:lnTo>
                  <a:lnTo>
                    <a:pt x="31242" y="16763"/>
                  </a:ln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00415" y="36189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28" y="25908"/>
                  </a:moveTo>
                  <a:lnTo>
                    <a:pt x="33528" y="7620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25908"/>
                  </a:lnTo>
                  <a:lnTo>
                    <a:pt x="7620" y="33528"/>
                  </a:lnTo>
                  <a:lnTo>
                    <a:pt x="25908" y="33528"/>
                  </a:lnTo>
                  <a:lnTo>
                    <a:pt x="33528" y="259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00415" y="36189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16764" y="0"/>
                  </a:moveTo>
                  <a:lnTo>
                    <a:pt x="7620" y="0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0" y="25908"/>
                  </a:lnTo>
                  <a:lnTo>
                    <a:pt x="7620" y="33528"/>
                  </a:lnTo>
                  <a:lnTo>
                    <a:pt x="16764" y="33528"/>
                  </a:lnTo>
                  <a:lnTo>
                    <a:pt x="25908" y="33528"/>
                  </a:lnTo>
                  <a:lnTo>
                    <a:pt x="33528" y="25908"/>
                  </a:lnTo>
                  <a:lnTo>
                    <a:pt x="33528" y="16763"/>
                  </a:lnTo>
                  <a:lnTo>
                    <a:pt x="33528" y="7620"/>
                  </a:lnTo>
                  <a:lnTo>
                    <a:pt x="25908" y="0"/>
                  </a:lnTo>
                  <a:lnTo>
                    <a:pt x="16764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37219" y="3725672"/>
              <a:ext cx="33020" cy="33655"/>
            </a:xfrm>
            <a:custGeom>
              <a:avLst/>
              <a:gdLst/>
              <a:ahLst/>
              <a:cxnLst/>
              <a:rect l="l" t="t" r="r" b="b"/>
              <a:pathLst>
                <a:path w="33019" h="33654">
                  <a:moveTo>
                    <a:pt x="32766" y="25907"/>
                  </a:moveTo>
                  <a:lnTo>
                    <a:pt x="32766" y="7619"/>
                  </a:lnTo>
                  <a:lnTo>
                    <a:pt x="25907" y="0"/>
                  </a:lnTo>
                  <a:lnTo>
                    <a:pt x="16001" y="0"/>
                  </a:lnTo>
                  <a:lnTo>
                    <a:pt x="6857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25907" y="33527"/>
                  </a:lnTo>
                  <a:lnTo>
                    <a:pt x="32766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37219" y="3725672"/>
              <a:ext cx="33020" cy="33655"/>
            </a:xfrm>
            <a:custGeom>
              <a:avLst/>
              <a:gdLst/>
              <a:ahLst/>
              <a:cxnLst/>
              <a:rect l="l" t="t" r="r" b="b"/>
              <a:pathLst>
                <a:path w="33019" h="33654">
                  <a:moveTo>
                    <a:pt x="16001" y="0"/>
                  </a:moveTo>
                  <a:lnTo>
                    <a:pt x="6857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16001" y="33527"/>
                  </a:lnTo>
                  <a:lnTo>
                    <a:pt x="25907" y="33527"/>
                  </a:lnTo>
                  <a:lnTo>
                    <a:pt x="32766" y="25907"/>
                  </a:lnTo>
                  <a:lnTo>
                    <a:pt x="32766" y="16763"/>
                  </a:lnTo>
                  <a:lnTo>
                    <a:pt x="32766" y="7619"/>
                  </a:lnTo>
                  <a:lnTo>
                    <a:pt x="25907" y="0"/>
                  </a:lnTo>
                  <a:lnTo>
                    <a:pt x="16001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61019" y="3634994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31242" y="25907"/>
                  </a:move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lnTo>
                    <a:pt x="6857" y="0"/>
                  </a:lnTo>
                  <a:lnTo>
                    <a:pt x="0" y="7619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24383" y="33527"/>
                  </a:lnTo>
                  <a:lnTo>
                    <a:pt x="31242" y="25907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61019" y="3634994"/>
              <a:ext cx="31750" cy="33655"/>
            </a:xfrm>
            <a:custGeom>
              <a:avLst/>
              <a:gdLst/>
              <a:ahLst/>
              <a:cxnLst/>
              <a:rect l="l" t="t" r="r" b="b"/>
              <a:pathLst>
                <a:path w="31750" h="33654">
                  <a:moveTo>
                    <a:pt x="15239" y="0"/>
                  </a:moveTo>
                  <a:lnTo>
                    <a:pt x="6857" y="0"/>
                  </a:lnTo>
                  <a:lnTo>
                    <a:pt x="0" y="7619"/>
                  </a:lnTo>
                  <a:lnTo>
                    <a:pt x="0" y="16763"/>
                  </a:lnTo>
                  <a:lnTo>
                    <a:pt x="0" y="25907"/>
                  </a:lnTo>
                  <a:lnTo>
                    <a:pt x="6857" y="33527"/>
                  </a:lnTo>
                  <a:lnTo>
                    <a:pt x="15239" y="33527"/>
                  </a:lnTo>
                  <a:lnTo>
                    <a:pt x="24383" y="33527"/>
                  </a:lnTo>
                  <a:lnTo>
                    <a:pt x="31242" y="25907"/>
                  </a:lnTo>
                  <a:lnTo>
                    <a:pt x="31242" y="16763"/>
                  </a:lnTo>
                  <a:lnTo>
                    <a:pt x="31242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87639" y="3602989"/>
              <a:ext cx="498475" cy="471805"/>
            </a:xfrm>
            <a:custGeom>
              <a:avLst/>
              <a:gdLst/>
              <a:ahLst/>
              <a:cxnLst/>
              <a:rect l="l" t="t" r="r" b="b"/>
              <a:pathLst>
                <a:path w="498475" h="471804">
                  <a:moveTo>
                    <a:pt x="0" y="273558"/>
                  </a:moveTo>
                  <a:lnTo>
                    <a:pt x="125730" y="335280"/>
                  </a:lnTo>
                </a:path>
                <a:path w="498475" h="471804">
                  <a:moveTo>
                    <a:pt x="130301" y="323850"/>
                  </a:moveTo>
                  <a:lnTo>
                    <a:pt x="211074" y="471677"/>
                  </a:lnTo>
                </a:path>
                <a:path w="498475" h="471804">
                  <a:moveTo>
                    <a:pt x="57150" y="122682"/>
                  </a:moveTo>
                  <a:lnTo>
                    <a:pt x="117348" y="44958"/>
                  </a:lnTo>
                </a:path>
                <a:path w="498475" h="471804">
                  <a:moveTo>
                    <a:pt x="139446" y="22860"/>
                  </a:moveTo>
                  <a:lnTo>
                    <a:pt x="256794" y="0"/>
                  </a:lnTo>
                </a:path>
                <a:path w="498475" h="471804">
                  <a:moveTo>
                    <a:pt x="11430" y="278130"/>
                  </a:moveTo>
                  <a:lnTo>
                    <a:pt x="47243" y="140208"/>
                  </a:lnTo>
                </a:path>
                <a:path w="498475" h="471804">
                  <a:moveTo>
                    <a:pt x="130301" y="323850"/>
                  </a:moveTo>
                  <a:lnTo>
                    <a:pt x="58674" y="135636"/>
                  </a:lnTo>
                </a:path>
                <a:path w="498475" h="471804">
                  <a:moveTo>
                    <a:pt x="130301" y="323850"/>
                  </a:moveTo>
                  <a:lnTo>
                    <a:pt x="117348" y="44958"/>
                  </a:lnTo>
                </a:path>
                <a:path w="498475" h="471804">
                  <a:moveTo>
                    <a:pt x="125730" y="311658"/>
                  </a:moveTo>
                  <a:lnTo>
                    <a:pt x="262128" y="11430"/>
                  </a:lnTo>
                </a:path>
                <a:path w="498475" h="471804">
                  <a:moveTo>
                    <a:pt x="130301" y="323850"/>
                  </a:moveTo>
                  <a:lnTo>
                    <a:pt x="364998" y="352806"/>
                  </a:lnTo>
                </a:path>
                <a:path w="498475" h="471804">
                  <a:moveTo>
                    <a:pt x="400050" y="60960"/>
                  </a:moveTo>
                  <a:lnTo>
                    <a:pt x="284225" y="11430"/>
                  </a:lnTo>
                </a:path>
                <a:path w="498475" h="471804">
                  <a:moveTo>
                    <a:pt x="455675" y="128777"/>
                  </a:moveTo>
                  <a:lnTo>
                    <a:pt x="400050" y="60960"/>
                  </a:lnTo>
                </a:path>
                <a:path w="498475" h="471804">
                  <a:moveTo>
                    <a:pt x="498348" y="322325"/>
                  </a:moveTo>
                  <a:lnTo>
                    <a:pt x="476250" y="150875"/>
                  </a:lnTo>
                </a:path>
                <a:path w="498475" h="471804">
                  <a:moveTo>
                    <a:pt x="342900" y="352806"/>
                  </a:moveTo>
                  <a:lnTo>
                    <a:pt x="284225" y="11430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41969" y="3663950"/>
              <a:ext cx="24130" cy="296545"/>
            </a:xfrm>
            <a:custGeom>
              <a:avLst/>
              <a:gdLst/>
              <a:ahLst/>
              <a:cxnLst/>
              <a:rect l="l" t="t" r="r" b="b"/>
              <a:pathLst>
                <a:path w="24130" h="296545">
                  <a:moveTo>
                    <a:pt x="11810" y="-6350"/>
                  </a:moveTo>
                  <a:lnTo>
                    <a:pt x="11810" y="302767"/>
                  </a:lnTo>
                </a:path>
              </a:pathLst>
            </a:custGeom>
            <a:ln w="36321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87639" y="3753866"/>
              <a:ext cx="482600" cy="551180"/>
            </a:xfrm>
            <a:custGeom>
              <a:avLst/>
              <a:gdLst/>
              <a:ahLst/>
              <a:cxnLst/>
              <a:rect l="l" t="t" r="r" b="b"/>
              <a:pathLst>
                <a:path w="482600" h="551179">
                  <a:moveTo>
                    <a:pt x="364998" y="178308"/>
                  </a:moveTo>
                  <a:lnTo>
                    <a:pt x="455675" y="0"/>
                  </a:lnTo>
                </a:path>
                <a:path w="482600" h="551179">
                  <a:moveTo>
                    <a:pt x="354330" y="206501"/>
                  </a:moveTo>
                  <a:lnTo>
                    <a:pt x="482346" y="188975"/>
                  </a:lnTo>
                </a:path>
                <a:path w="482600" h="551179">
                  <a:moveTo>
                    <a:pt x="9143" y="377951"/>
                  </a:moveTo>
                  <a:lnTo>
                    <a:pt x="0" y="153924"/>
                  </a:lnTo>
                </a:path>
                <a:path w="482600" h="551179">
                  <a:moveTo>
                    <a:pt x="20574" y="406908"/>
                  </a:moveTo>
                  <a:lnTo>
                    <a:pt x="117348" y="550926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96783" y="4155439"/>
              <a:ext cx="87630" cy="5715"/>
            </a:xfrm>
            <a:custGeom>
              <a:avLst/>
              <a:gdLst/>
              <a:ahLst/>
              <a:cxnLst/>
              <a:rect l="l" t="t" r="r" b="b"/>
              <a:pathLst>
                <a:path w="87630" h="5714">
                  <a:moveTo>
                    <a:pt x="-6349" y="2667"/>
                  </a:moveTo>
                  <a:lnTo>
                    <a:pt x="93980" y="2667"/>
                  </a:lnTo>
                </a:path>
              </a:pathLst>
            </a:custGeom>
            <a:ln w="1803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19643" y="3929126"/>
              <a:ext cx="482600" cy="261620"/>
            </a:xfrm>
            <a:custGeom>
              <a:avLst/>
              <a:gdLst/>
              <a:ahLst/>
              <a:cxnLst/>
              <a:rect l="l" t="t" r="r" b="b"/>
              <a:pathLst>
                <a:path w="482600" h="261620">
                  <a:moveTo>
                    <a:pt x="0" y="202691"/>
                  </a:moveTo>
                  <a:lnTo>
                    <a:pt x="70865" y="9144"/>
                  </a:lnTo>
                </a:path>
                <a:path w="482600" h="261620">
                  <a:moveTo>
                    <a:pt x="98297" y="231648"/>
                  </a:moveTo>
                  <a:lnTo>
                    <a:pt x="93725" y="9144"/>
                  </a:lnTo>
                </a:path>
                <a:path w="482600" h="261620">
                  <a:moveTo>
                    <a:pt x="336042" y="4572"/>
                  </a:moveTo>
                  <a:lnTo>
                    <a:pt x="382524" y="249174"/>
                  </a:lnTo>
                </a:path>
                <a:path w="482600" h="261620">
                  <a:moveTo>
                    <a:pt x="409194" y="261365"/>
                  </a:moveTo>
                  <a:lnTo>
                    <a:pt x="482345" y="0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065" y="3938016"/>
              <a:ext cx="325120" cy="39751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605921" y="4641595"/>
              <a:ext cx="266065" cy="738505"/>
            </a:xfrm>
            <a:custGeom>
              <a:avLst/>
              <a:gdLst/>
              <a:ahLst/>
              <a:cxnLst/>
              <a:rect l="l" t="t" r="r" b="b"/>
              <a:pathLst>
                <a:path w="266064" h="738504">
                  <a:moveTo>
                    <a:pt x="239248" y="651858"/>
                  </a:moveTo>
                  <a:lnTo>
                    <a:pt x="27432" y="0"/>
                  </a:lnTo>
                  <a:lnTo>
                    <a:pt x="0" y="9143"/>
                  </a:lnTo>
                  <a:lnTo>
                    <a:pt x="211985" y="660775"/>
                  </a:lnTo>
                  <a:lnTo>
                    <a:pt x="239248" y="651858"/>
                  </a:lnTo>
                  <a:close/>
                </a:path>
                <a:path w="266064" h="738504">
                  <a:moveTo>
                    <a:pt x="243839" y="729901"/>
                  </a:moveTo>
                  <a:lnTo>
                    <a:pt x="243839" y="665988"/>
                  </a:lnTo>
                  <a:lnTo>
                    <a:pt x="216408" y="674369"/>
                  </a:lnTo>
                  <a:lnTo>
                    <a:pt x="211985" y="660775"/>
                  </a:lnTo>
                  <a:lnTo>
                    <a:pt x="184403" y="669798"/>
                  </a:lnTo>
                  <a:lnTo>
                    <a:pt x="243839" y="729901"/>
                  </a:lnTo>
                  <a:close/>
                </a:path>
                <a:path w="266064" h="738504">
                  <a:moveTo>
                    <a:pt x="243839" y="665988"/>
                  </a:moveTo>
                  <a:lnTo>
                    <a:pt x="239248" y="651858"/>
                  </a:lnTo>
                  <a:lnTo>
                    <a:pt x="211985" y="660775"/>
                  </a:lnTo>
                  <a:lnTo>
                    <a:pt x="216408" y="674369"/>
                  </a:lnTo>
                  <a:lnTo>
                    <a:pt x="243839" y="665988"/>
                  </a:lnTo>
                  <a:close/>
                </a:path>
                <a:path w="266064" h="738504">
                  <a:moveTo>
                    <a:pt x="265938" y="643127"/>
                  </a:moveTo>
                  <a:lnTo>
                    <a:pt x="239248" y="651858"/>
                  </a:lnTo>
                  <a:lnTo>
                    <a:pt x="243839" y="665988"/>
                  </a:lnTo>
                  <a:lnTo>
                    <a:pt x="243839" y="729901"/>
                  </a:lnTo>
                  <a:lnTo>
                    <a:pt x="252222" y="738377"/>
                  </a:lnTo>
                  <a:lnTo>
                    <a:pt x="265938" y="643127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4685" y="5331968"/>
              <a:ext cx="990599" cy="97612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79886" y="1706371"/>
              <a:ext cx="1365885" cy="1915795"/>
            </a:xfrm>
            <a:custGeom>
              <a:avLst/>
              <a:gdLst/>
              <a:ahLst/>
              <a:cxnLst/>
              <a:rect l="l" t="t" r="r" b="b"/>
              <a:pathLst>
                <a:path w="1365885" h="1915795">
                  <a:moveTo>
                    <a:pt x="971537" y="0"/>
                  </a:moveTo>
                  <a:lnTo>
                    <a:pt x="879335" y="24384"/>
                  </a:lnTo>
                  <a:lnTo>
                    <a:pt x="898359" y="45986"/>
                  </a:lnTo>
                  <a:lnTo>
                    <a:pt x="0" y="836676"/>
                  </a:lnTo>
                  <a:lnTo>
                    <a:pt x="19050" y="858012"/>
                  </a:lnTo>
                  <a:lnTo>
                    <a:pt x="916940" y="67068"/>
                  </a:lnTo>
                  <a:lnTo>
                    <a:pt x="927341" y="78867"/>
                  </a:lnTo>
                  <a:lnTo>
                    <a:pt x="935736" y="88392"/>
                  </a:lnTo>
                  <a:lnTo>
                    <a:pt x="971537" y="0"/>
                  </a:lnTo>
                  <a:close/>
                </a:path>
                <a:path w="1365885" h="1915795">
                  <a:moveTo>
                    <a:pt x="1365491" y="1872996"/>
                  </a:moveTo>
                  <a:lnTo>
                    <a:pt x="1279385" y="1830324"/>
                  </a:lnTo>
                  <a:lnTo>
                    <a:pt x="1279385" y="1858518"/>
                  </a:lnTo>
                  <a:lnTo>
                    <a:pt x="451091" y="1858518"/>
                  </a:lnTo>
                  <a:lnTo>
                    <a:pt x="451091" y="1887474"/>
                  </a:lnTo>
                  <a:lnTo>
                    <a:pt x="1279385" y="1887474"/>
                  </a:lnTo>
                  <a:lnTo>
                    <a:pt x="1279385" y="1915668"/>
                  </a:lnTo>
                  <a:lnTo>
                    <a:pt x="1293863" y="1908505"/>
                  </a:lnTo>
                  <a:lnTo>
                    <a:pt x="1365491" y="1872996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8653" y="2195575"/>
              <a:ext cx="678179" cy="8427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0361" y="2195575"/>
              <a:ext cx="685800" cy="84277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419479" y="5460238"/>
            <a:ext cx="141478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Template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matching</a:t>
            </a:r>
            <a:endParaRPr sz="1200">
              <a:latin typeface="Arial"/>
              <a:cs typeface="Arial"/>
            </a:endParaRPr>
          </a:p>
          <a:p>
            <a:pPr marL="76200" marR="73025">
              <a:lnSpc>
                <a:spcPct val="100000"/>
              </a:lnSpc>
              <a:spcBef>
                <a:spcPts val="700"/>
              </a:spcBef>
            </a:pPr>
            <a:r>
              <a:rPr sz="900" spc="-5" dirty="0">
                <a:latin typeface="Arial MT"/>
                <a:cs typeface="Arial MT"/>
              </a:rPr>
              <a:t>Standard patterns stored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to describing the face or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facial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features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62" name="object 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91585" y="4351256"/>
            <a:ext cx="1926166" cy="706650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586607" y="3379216"/>
            <a:ext cx="1924050" cy="877569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650"/>
              </a:spcBef>
            </a:pPr>
            <a:r>
              <a:rPr sz="1200" b="1" spc="-5" dirty="0">
                <a:latin typeface="Arial"/>
                <a:cs typeface="Arial"/>
              </a:rPr>
              <a:t>Appearance-based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15"/>
              </a:spcBef>
            </a:pPr>
            <a:r>
              <a:rPr sz="900" spc="-5" dirty="0">
                <a:latin typeface="Arial MT"/>
                <a:cs typeface="Arial MT"/>
              </a:rPr>
              <a:t>Learn face characteristics from </a:t>
            </a:r>
            <a:r>
              <a:rPr sz="900" dirty="0">
                <a:latin typeface="Arial MT"/>
                <a:cs typeface="Arial MT"/>
              </a:rPr>
              <a:t>a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representative set of example images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using classic machine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learning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techniques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65855" y="5327650"/>
            <a:ext cx="1049020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solidFill>
                  <a:srgbClr val="26266B"/>
                </a:solidFill>
                <a:latin typeface="Arial"/>
                <a:cs typeface="Arial"/>
              </a:rPr>
              <a:t>Eigenfaces, </a:t>
            </a:r>
            <a:r>
              <a:rPr sz="800" i="1" spc="-5" dirty="0">
                <a:solidFill>
                  <a:srgbClr val="26266B"/>
                </a:solidFill>
                <a:latin typeface="Arial"/>
                <a:cs typeface="Arial"/>
              </a:rPr>
              <a:t>Neural </a:t>
            </a:r>
            <a:r>
              <a:rPr sz="800" i="1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26266B"/>
                </a:solidFill>
                <a:latin typeface="Arial"/>
                <a:cs typeface="Arial"/>
              </a:rPr>
              <a:t>Networks, Distribution- </a:t>
            </a:r>
            <a:r>
              <a:rPr sz="800" i="1" spc="-21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26266B"/>
                </a:solidFill>
                <a:latin typeface="Arial"/>
                <a:cs typeface="Arial"/>
              </a:rPr>
              <a:t>based, </a:t>
            </a:r>
            <a:r>
              <a:rPr sz="800" i="1" spc="-5" dirty="0">
                <a:solidFill>
                  <a:srgbClr val="26266B"/>
                </a:solidFill>
                <a:latin typeface="Arial"/>
                <a:cs typeface="Arial"/>
              </a:rPr>
              <a:t>HMM, </a:t>
            </a:r>
            <a:r>
              <a:rPr sz="800" i="1" dirty="0">
                <a:solidFill>
                  <a:srgbClr val="26266B"/>
                </a:solidFill>
                <a:latin typeface="Arial"/>
                <a:cs typeface="Arial"/>
              </a:rPr>
              <a:t>Haar </a:t>
            </a:r>
            <a:r>
              <a:rPr sz="800" i="1" spc="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26266B"/>
                </a:solidFill>
                <a:latin typeface="Arial"/>
                <a:cs typeface="Arial"/>
              </a:rPr>
              <a:t>features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61411" y="1465833"/>
            <a:ext cx="2019300" cy="5778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00" b="1" spc="-5" dirty="0">
                <a:latin typeface="Arial"/>
                <a:cs typeface="Arial"/>
              </a:rPr>
              <a:t>Structura</a:t>
            </a:r>
            <a:r>
              <a:rPr sz="1200" b="1" dirty="0">
                <a:latin typeface="Arial"/>
                <a:cs typeface="Arial"/>
              </a:rPr>
              <a:t>l</a:t>
            </a:r>
            <a:r>
              <a:rPr sz="1200" b="1" spc="-5" dirty="0">
                <a:latin typeface="Arial"/>
                <a:cs typeface="Arial"/>
              </a:rPr>
              <a:t> matchi</a:t>
            </a:r>
            <a:r>
              <a:rPr sz="1200" b="1" dirty="0">
                <a:latin typeface="Arial"/>
                <a:cs typeface="Arial"/>
              </a:rPr>
              <a:t>ng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25"/>
              </a:spcBef>
            </a:pPr>
            <a:r>
              <a:rPr sz="900" spc="-5" dirty="0">
                <a:latin typeface="Arial MT"/>
                <a:cs typeface="Arial MT"/>
              </a:rPr>
              <a:t>Statistical models of shape appearance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based </a:t>
            </a:r>
            <a:r>
              <a:rPr sz="900" dirty="0">
                <a:latin typeface="Arial MT"/>
                <a:cs typeface="Arial MT"/>
              </a:rPr>
              <a:t>on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</a:t>
            </a:r>
            <a:r>
              <a:rPr sz="900" spc="-5" dirty="0">
                <a:latin typeface="Arial MT"/>
                <a:cs typeface="Arial MT"/>
              </a:rPr>
              <a:t> set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 landmarks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93311" y="2195575"/>
            <a:ext cx="690372" cy="842772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5961005" y="3069844"/>
            <a:ext cx="180467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latin typeface="Arial MT"/>
                <a:cs typeface="Arial MT"/>
              </a:rPr>
              <a:t>©</a:t>
            </a:r>
            <a:r>
              <a:rPr sz="500" spc="250" dirty="0">
                <a:latin typeface="Arial MT"/>
                <a:cs typeface="Arial MT"/>
              </a:rPr>
              <a:t> </a:t>
            </a:r>
            <a:r>
              <a:rPr sz="500" spc="-10" dirty="0">
                <a:latin typeface="Arial MT"/>
                <a:cs typeface="Arial MT"/>
                <a:hlinkClick r:id="rId11"/>
              </a:rPr>
              <a:t>http://personalpages.manchester.ac.uk/staff/timothy.f.cootes/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53234" y="2133473"/>
            <a:ext cx="665987" cy="886967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3422529" y="2593339"/>
            <a:ext cx="2070735" cy="3714750"/>
            <a:chOff x="3422529" y="2593339"/>
            <a:chExt cx="2070735" cy="3714750"/>
          </a:xfrm>
        </p:grpSpPr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2529" y="2593339"/>
              <a:ext cx="1557527" cy="13624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2055" y="3644899"/>
              <a:ext cx="1290827" cy="85877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782961" y="2871470"/>
              <a:ext cx="584835" cy="516255"/>
            </a:xfrm>
            <a:custGeom>
              <a:avLst/>
              <a:gdLst/>
              <a:ahLst/>
              <a:cxnLst/>
              <a:rect l="l" t="t" r="r" b="b"/>
              <a:pathLst>
                <a:path w="584835" h="516254">
                  <a:moveTo>
                    <a:pt x="0" y="0"/>
                  </a:moveTo>
                  <a:lnTo>
                    <a:pt x="0" y="515874"/>
                  </a:lnTo>
                  <a:lnTo>
                    <a:pt x="584453" y="515874"/>
                  </a:lnTo>
                  <a:lnTo>
                    <a:pt x="584453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254639" y="3676141"/>
              <a:ext cx="1198880" cy="508634"/>
            </a:xfrm>
            <a:custGeom>
              <a:avLst/>
              <a:gdLst/>
              <a:ahLst/>
              <a:cxnLst/>
              <a:rect l="l" t="t" r="r" b="b"/>
              <a:pathLst>
                <a:path w="1198879" h="508635">
                  <a:moveTo>
                    <a:pt x="0" y="0"/>
                  </a:moveTo>
                  <a:lnTo>
                    <a:pt x="0" y="389382"/>
                  </a:lnTo>
                  <a:lnTo>
                    <a:pt x="328422" y="389382"/>
                  </a:lnTo>
                  <a:lnTo>
                    <a:pt x="328422" y="0"/>
                  </a:lnTo>
                  <a:lnTo>
                    <a:pt x="0" y="0"/>
                  </a:lnTo>
                  <a:close/>
                </a:path>
                <a:path w="1198879" h="508635">
                  <a:moveTo>
                    <a:pt x="364997" y="35052"/>
                  </a:moveTo>
                  <a:lnTo>
                    <a:pt x="364997" y="424434"/>
                  </a:lnTo>
                  <a:lnTo>
                    <a:pt x="693419" y="424434"/>
                  </a:lnTo>
                  <a:lnTo>
                    <a:pt x="693419" y="35052"/>
                  </a:lnTo>
                  <a:lnTo>
                    <a:pt x="364997" y="35052"/>
                  </a:lnTo>
                  <a:close/>
                </a:path>
                <a:path w="1198879" h="508635">
                  <a:moveTo>
                    <a:pt x="870203" y="119633"/>
                  </a:moveTo>
                  <a:lnTo>
                    <a:pt x="870203" y="508253"/>
                  </a:lnTo>
                  <a:lnTo>
                    <a:pt x="1198626" y="508253"/>
                  </a:lnTo>
                  <a:lnTo>
                    <a:pt x="1198626" y="119633"/>
                  </a:lnTo>
                  <a:lnTo>
                    <a:pt x="870203" y="119633"/>
                  </a:lnTo>
                  <a:close/>
                </a:path>
              </a:pathLst>
            </a:custGeom>
            <a:ln w="28575">
              <a:solidFill>
                <a:srgbClr val="72CC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2529" y="5347969"/>
              <a:ext cx="944879" cy="960119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66935" y="6572757"/>
            <a:ext cx="6862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Arial MT"/>
                <a:cs typeface="Arial MT"/>
              </a:rPr>
              <a:t>M.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M.-H.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Yang,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D.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J.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Kriegman,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N.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Ahuja,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“Detecting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Faces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Images: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Survey”,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i="1" dirty="0">
                <a:latin typeface="Arial"/>
                <a:cs typeface="Arial"/>
              </a:rPr>
              <a:t>IEEE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Trans.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on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Pattern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Analysis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and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Machine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Intelligence</a:t>
            </a:r>
            <a:r>
              <a:rPr sz="800" spc="-5" dirty="0">
                <a:latin typeface="Arial MT"/>
                <a:cs typeface="Arial MT"/>
              </a:rPr>
              <a:t>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2002.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M.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H.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Yang,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“Recent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Advances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Detection: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tutorial”,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i="1" spc="-5" dirty="0">
                <a:latin typeface="Arial"/>
                <a:cs typeface="Arial"/>
              </a:rPr>
              <a:t>Proc.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Int.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Conf.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on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Pattern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Recognition</a:t>
            </a:r>
            <a:r>
              <a:rPr sz="800" dirty="0">
                <a:latin typeface="Arial MT"/>
                <a:cs typeface="Arial MT"/>
              </a:rPr>
              <a:t>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2004.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810887" y="5192522"/>
            <a:ext cx="863600" cy="1116330"/>
            <a:chOff x="7810887" y="5192522"/>
            <a:chExt cx="863600" cy="1116330"/>
          </a:xfrm>
        </p:grpSpPr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0887" y="5192522"/>
              <a:ext cx="863345" cy="111632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2747" y="5787453"/>
              <a:ext cx="171830" cy="15278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015097" y="5447791"/>
              <a:ext cx="441959" cy="578485"/>
            </a:xfrm>
            <a:custGeom>
              <a:avLst/>
              <a:gdLst/>
              <a:ahLst/>
              <a:cxnLst/>
              <a:rect l="l" t="t" r="r" b="b"/>
              <a:pathLst>
                <a:path w="441959" h="578485">
                  <a:moveTo>
                    <a:pt x="0" y="0"/>
                  </a:moveTo>
                  <a:lnTo>
                    <a:pt x="0" y="578358"/>
                  </a:lnTo>
                  <a:lnTo>
                    <a:pt x="441959" y="578358"/>
                  </a:lnTo>
                  <a:lnTo>
                    <a:pt x="441959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55305" y="5614479"/>
              <a:ext cx="331838" cy="125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3983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Knowledge-based</a:t>
            </a:r>
            <a:r>
              <a:rPr spc="-40" dirty="0"/>
              <a:t> </a:t>
            </a:r>
            <a:r>
              <a:rPr dirty="0"/>
              <a:t>face</a:t>
            </a:r>
            <a:r>
              <a:rPr spc="-30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5111750" cy="394842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97790" indent="-342900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Define</a:t>
            </a:r>
            <a:r>
              <a:rPr sz="2000" spc="-5" dirty="0">
                <a:latin typeface="Arial MT"/>
                <a:cs typeface="Arial MT"/>
              </a:rPr>
              <a:t> a set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rules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10" dirty="0">
                <a:latin typeface="Arial MT"/>
                <a:cs typeface="Arial MT"/>
              </a:rPr>
              <a:t>represent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face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 them for</a:t>
            </a:r>
            <a:r>
              <a:rPr sz="2000" spc="-10" dirty="0">
                <a:latin typeface="Arial MT"/>
                <a:cs typeface="Arial MT"/>
              </a:rPr>
              <a:t> detection,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e.g.</a:t>
            </a:r>
            <a:endParaRPr sz="20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1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“Center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uniform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intensity”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dirty="0">
                <a:latin typeface="Arial MT"/>
                <a:cs typeface="Arial MT"/>
              </a:rPr>
              <a:t>“Face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eyes,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mouth”</a:t>
            </a:r>
            <a:endParaRPr sz="1800">
              <a:latin typeface="Arial MT"/>
              <a:cs typeface="Arial MT"/>
            </a:endParaRPr>
          </a:p>
          <a:p>
            <a:pPr marL="355600" marR="78740" indent="-342900" algn="just">
              <a:lnSpc>
                <a:spcPts val="1920"/>
              </a:lnSpc>
              <a:spcBef>
                <a:spcPts val="143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Hierarchical approach examining </a:t>
            </a:r>
            <a:r>
              <a:rPr sz="2000" spc="-5" dirty="0">
                <a:latin typeface="Arial MT"/>
                <a:cs typeface="Arial MT"/>
              </a:rPr>
              <a:t>the face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different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resolution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levels</a:t>
            </a:r>
            <a:endParaRPr sz="2000">
              <a:latin typeface="Arial MT"/>
              <a:cs typeface="Arial MT"/>
            </a:endParaRPr>
          </a:p>
          <a:p>
            <a:pPr marL="755650" marR="131445" lvl="1" indent="-285750" algn="just">
              <a:lnSpc>
                <a:spcPct val="79700"/>
              </a:lnSpc>
              <a:spcBef>
                <a:spcPts val="45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Lower level: </a:t>
            </a:r>
            <a:r>
              <a:rPr sz="1800" dirty="0">
                <a:latin typeface="Arial MT"/>
                <a:cs typeface="Arial MT"/>
              </a:rPr>
              <a:t>find </a:t>
            </a:r>
            <a:r>
              <a:rPr sz="1800" spc="-5" dirty="0">
                <a:latin typeface="Arial MT"/>
                <a:cs typeface="Arial MT"/>
              </a:rPr>
              <a:t>possible </a:t>
            </a:r>
            <a:r>
              <a:rPr sz="1800" dirty="0">
                <a:latin typeface="Arial MT"/>
                <a:cs typeface="Arial MT"/>
              </a:rPr>
              <a:t>face </a:t>
            </a:r>
            <a:r>
              <a:rPr sz="1800" spc="-5" dirty="0">
                <a:latin typeface="Arial MT"/>
                <a:cs typeface="Arial MT"/>
              </a:rPr>
              <a:t>candidates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 intensity</a:t>
            </a:r>
            <a:endParaRPr sz="1800">
              <a:latin typeface="Arial MT"/>
              <a:cs typeface="Arial MT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Mid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level: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edges</a:t>
            </a:r>
            <a:endParaRPr sz="1800">
              <a:latin typeface="Arial MT"/>
              <a:cs typeface="Arial MT"/>
            </a:endParaRPr>
          </a:p>
          <a:p>
            <a:pPr marL="755650" marR="5080" lvl="1" indent="-285750" algn="just">
              <a:lnSpc>
                <a:spcPct val="79900"/>
              </a:lnSpc>
              <a:spcBef>
                <a:spcPts val="434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Higher level: extract </a:t>
            </a:r>
            <a:r>
              <a:rPr sz="1800" dirty="0">
                <a:latin typeface="Arial MT"/>
                <a:cs typeface="Arial MT"/>
              </a:rPr>
              <a:t>facial features </a:t>
            </a:r>
            <a:r>
              <a:rPr sz="1800" spc="-5" dirty="0">
                <a:latin typeface="Arial MT"/>
                <a:cs typeface="Arial MT"/>
              </a:rPr>
              <a:t>(mouth,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eyes). Classify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image region as </a:t>
            </a:r>
            <a:r>
              <a:rPr sz="1800" dirty="0">
                <a:latin typeface="Arial MT"/>
                <a:cs typeface="Arial MT"/>
              </a:rPr>
              <a:t>face </a:t>
            </a:r>
            <a:r>
              <a:rPr sz="1800" spc="-5" dirty="0">
                <a:latin typeface="Arial MT"/>
                <a:cs typeface="Arial MT"/>
              </a:rPr>
              <a:t>or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non-face</a:t>
            </a:r>
            <a:endParaRPr sz="1800">
              <a:latin typeface="Arial MT"/>
              <a:cs typeface="Arial MT"/>
            </a:endParaRPr>
          </a:p>
          <a:p>
            <a:pPr marL="355600" marR="36195" indent="-342900" algn="just">
              <a:lnSpc>
                <a:spcPts val="1920"/>
              </a:lnSpc>
              <a:spcBef>
                <a:spcPts val="143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Not easy to translate </a:t>
            </a:r>
            <a:r>
              <a:rPr sz="2000" spc="-10" dirty="0">
                <a:latin typeface="Arial MT"/>
                <a:cs typeface="Arial MT"/>
              </a:rPr>
              <a:t>knowledge </a:t>
            </a:r>
            <a:r>
              <a:rPr sz="2000" spc="-5" dirty="0">
                <a:latin typeface="Arial MT"/>
                <a:cs typeface="Arial MT"/>
              </a:rPr>
              <a:t>into </a:t>
            </a:r>
            <a:r>
              <a:rPr sz="2000" spc="-10" dirty="0">
                <a:latin typeface="Arial MT"/>
                <a:cs typeface="Arial MT"/>
              </a:rPr>
              <a:t>rules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0" dirty="0">
                <a:latin typeface="Arial MT"/>
                <a:cs typeface="Arial MT"/>
              </a:rPr>
              <a:t> extend</a:t>
            </a:r>
            <a:r>
              <a:rPr sz="2000" spc="-5" dirty="0">
                <a:latin typeface="Arial MT"/>
                <a:cs typeface="Arial MT"/>
              </a:rPr>
              <a:t> rules to </a:t>
            </a:r>
            <a:r>
              <a:rPr sz="2000" spc="-10" dirty="0">
                <a:latin typeface="Arial MT"/>
                <a:cs typeface="Arial MT"/>
              </a:rPr>
              <a:t>different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poses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9509" y="2053843"/>
            <a:ext cx="1440179" cy="10713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0555" y="2053843"/>
            <a:ext cx="1440179" cy="10744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0555" y="3206749"/>
            <a:ext cx="1440179" cy="10843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9509" y="3206749"/>
            <a:ext cx="1440179" cy="1085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3637" y="4574539"/>
            <a:ext cx="973073" cy="12862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935" y="6572757"/>
            <a:ext cx="4871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</a:rPr>
              <a:t>G.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Yang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and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Huang,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“Human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detection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complex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background”,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i="1" dirty="0">
                <a:latin typeface="Arial"/>
                <a:cs typeface="Arial"/>
              </a:rPr>
              <a:t>Pattern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Recognition</a:t>
            </a:r>
            <a:r>
              <a:rPr sz="800" dirty="0">
                <a:latin typeface="Arial MT"/>
                <a:cs typeface="Arial MT"/>
              </a:rPr>
              <a:t>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1994.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M.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H.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Yang,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“Recent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Advances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Detection: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tutorial”,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i="1" spc="-5" dirty="0">
                <a:latin typeface="Arial"/>
                <a:cs typeface="Arial"/>
              </a:rPr>
              <a:t>Proc.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Int.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Conf.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on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Pattern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Recognition</a:t>
            </a:r>
            <a:r>
              <a:rPr sz="800" dirty="0">
                <a:latin typeface="Arial MT"/>
                <a:cs typeface="Arial MT"/>
              </a:rPr>
              <a:t>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2004.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8606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Feature</a:t>
            </a:r>
            <a:r>
              <a:rPr sz="4400" spc="10" dirty="0"/>
              <a:t> </a:t>
            </a:r>
            <a:r>
              <a:rPr sz="4400" spc="-5" dirty="0"/>
              <a:t>invariant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10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30247"/>
            <a:ext cx="7918450" cy="21437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4965" marR="5080" indent="-342900">
              <a:lnSpc>
                <a:spcPts val="2270"/>
              </a:lnSpc>
              <a:spcBef>
                <a:spcPts val="380"/>
              </a:spcBef>
              <a:buClr>
                <a:srgbClr val="26266B"/>
              </a:buClr>
              <a:buSzPct val="761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100" spc="-5" dirty="0">
                <a:latin typeface="Arial MT"/>
                <a:cs typeface="Arial MT"/>
              </a:rPr>
              <a:t>Extraction of local facial features (eyes, eyebrows, nose, mouth)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using multi-resolution or derivative </a:t>
            </a:r>
            <a:r>
              <a:rPr sz="2100" dirty="0">
                <a:latin typeface="Arial MT"/>
                <a:cs typeface="Arial MT"/>
              </a:rPr>
              <a:t>filters, </a:t>
            </a:r>
            <a:r>
              <a:rPr sz="2100" spc="-5" dirty="0">
                <a:latin typeface="Arial MT"/>
                <a:cs typeface="Arial MT"/>
              </a:rPr>
              <a:t>edge detectors, 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morphological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operations, etc</a:t>
            </a:r>
            <a:endParaRPr sz="2100">
              <a:latin typeface="Arial MT"/>
              <a:cs typeface="Arial MT"/>
            </a:endParaRPr>
          </a:p>
          <a:p>
            <a:pPr marL="355600" marR="81915" indent="-342900">
              <a:lnSpc>
                <a:spcPts val="2270"/>
              </a:lnSpc>
              <a:spcBef>
                <a:spcPts val="520"/>
              </a:spcBef>
              <a:buClr>
                <a:srgbClr val="26266B"/>
              </a:buClr>
              <a:buSzPct val="761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100" spc="-5" dirty="0">
                <a:latin typeface="Arial MT"/>
                <a:cs typeface="Arial MT"/>
              </a:rPr>
              <a:t>Statistical models, neural networks and graph matching used to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describe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relationships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between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features</a:t>
            </a:r>
            <a:endParaRPr sz="2100">
              <a:latin typeface="Arial MT"/>
              <a:cs typeface="Arial MT"/>
            </a:endParaRPr>
          </a:p>
          <a:p>
            <a:pPr marL="755650" marR="264160" lvl="1" indent="-285750">
              <a:lnSpc>
                <a:spcPts val="2050"/>
              </a:lnSpc>
              <a:spcBef>
                <a:spcPts val="455"/>
              </a:spcBef>
              <a:buClr>
                <a:srgbClr val="9797C5"/>
              </a:buClr>
              <a:buSzPct val="78947"/>
              <a:buFont typeface="Wingdings"/>
              <a:buChar char=""/>
              <a:tabLst>
                <a:tab pos="755650" algn="l"/>
              </a:tabLst>
            </a:pPr>
            <a:r>
              <a:rPr sz="1900" dirty="0">
                <a:latin typeface="Arial MT"/>
                <a:cs typeface="Arial MT"/>
              </a:rPr>
              <a:t>Improved invariance under pose or illumination, problems due to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occlusions,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noise, complex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background, etc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743" y="4500371"/>
            <a:ext cx="1536065" cy="1906270"/>
            <a:chOff x="641743" y="4500371"/>
            <a:chExt cx="1536065" cy="1906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183" y="4512816"/>
              <a:ext cx="1511045" cy="18813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8093" y="4506721"/>
              <a:ext cx="1523365" cy="1893570"/>
            </a:xfrm>
            <a:custGeom>
              <a:avLst/>
              <a:gdLst/>
              <a:ahLst/>
              <a:cxnLst/>
              <a:rect l="l" t="t" r="r" b="b"/>
              <a:pathLst>
                <a:path w="1523364" h="1893570">
                  <a:moveTo>
                    <a:pt x="0" y="1893570"/>
                  </a:moveTo>
                  <a:lnTo>
                    <a:pt x="0" y="0"/>
                  </a:lnTo>
                  <a:lnTo>
                    <a:pt x="1523238" y="0"/>
                  </a:lnTo>
                  <a:lnTo>
                    <a:pt x="1523238" y="1893570"/>
                  </a:lnTo>
                  <a:lnTo>
                    <a:pt x="0" y="1893570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2235" y="5190997"/>
              <a:ext cx="703580" cy="676275"/>
            </a:xfrm>
            <a:custGeom>
              <a:avLst/>
              <a:gdLst/>
              <a:ahLst/>
              <a:cxnLst/>
              <a:rect l="l" t="t" r="r" b="b"/>
              <a:pathLst>
                <a:path w="703580" h="676275">
                  <a:moveTo>
                    <a:pt x="0" y="0"/>
                  </a:moveTo>
                  <a:lnTo>
                    <a:pt x="0" y="149351"/>
                  </a:lnTo>
                  <a:lnTo>
                    <a:pt x="278130" y="149351"/>
                  </a:lnTo>
                  <a:lnTo>
                    <a:pt x="278130" y="0"/>
                  </a:lnTo>
                  <a:lnTo>
                    <a:pt x="0" y="0"/>
                  </a:lnTo>
                  <a:close/>
                </a:path>
                <a:path w="703580" h="676275">
                  <a:moveTo>
                    <a:pt x="102107" y="429767"/>
                  </a:moveTo>
                  <a:lnTo>
                    <a:pt x="102107" y="675893"/>
                  </a:lnTo>
                  <a:lnTo>
                    <a:pt x="514350" y="675893"/>
                  </a:lnTo>
                  <a:lnTo>
                    <a:pt x="514350" y="429767"/>
                  </a:lnTo>
                  <a:lnTo>
                    <a:pt x="102107" y="429767"/>
                  </a:lnTo>
                  <a:close/>
                </a:path>
                <a:path w="703580" h="676275">
                  <a:moveTo>
                    <a:pt x="425957" y="58674"/>
                  </a:moveTo>
                  <a:lnTo>
                    <a:pt x="425957" y="208025"/>
                  </a:lnTo>
                  <a:lnTo>
                    <a:pt x="703326" y="208025"/>
                  </a:lnTo>
                  <a:lnTo>
                    <a:pt x="703326" y="58674"/>
                  </a:lnTo>
                  <a:lnTo>
                    <a:pt x="425957" y="58674"/>
                  </a:lnTo>
                  <a:close/>
                </a:path>
                <a:path w="703580" h="676275">
                  <a:moveTo>
                    <a:pt x="220979" y="145541"/>
                  </a:moveTo>
                  <a:lnTo>
                    <a:pt x="220979" y="429767"/>
                  </a:lnTo>
                  <a:lnTo>
                    <a:pt x="425957" y="429767"/>
                  </a:lnTo>
                  <a:lnTo>
                    <a:pt x="425957" y="145541"/>
                  </a:lnTo>
                  <a:lnTo>
                    <a:pt x="220979" y="145541"/>
                  </a:lnTo>
                  <a:close/>
                </a:path>
              </a:pathLst>
            </a:custGeom>
            <a:ln w="19050">
              <a:solidFill>
                <a:srgbClr val="EF3D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25833" y="4393946"/>
            <a:ext cx="1893570" cy="2203450"/>
            <a:chOff x="2425833" y="4393946"/>
            <a:chExt cx="1893570" cy="22034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833" y="4393946"/>
              <a:ext cx="1130045" cy="13982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881" y="5198618"/>
              <a:ext cx="1128522" cy="139826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2857" y="4587494"/>
            <a:ext cx="1219199" cy="154152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962777" y="4564379"/>
            <a:ext cx="1408430" cy="1779270"/>
            <a:chOff x="5962777" y="4564379"/>
            <a:chExt cx="1408430" cy="177927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5229" y="4576825"/>
              <a:ext cx="1383030" cy="17541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69127" y="4570729"/>
              <a:ext cx="1395730" cy="1766570"/>
            </a:xfrm>
            <a:custGeom>
              <a:avLst/>
              <a:gdLst/>
              <a:ahLst/>
              <a:cxnLst/>
              <a:rect l="l" t="t" r="r" b="b"/>
              <a:pathLst>
                <a:path w="1395729" h="1766570">
                  <a:moveTo>
                    <a:pt x="0" y="1766316"/>
                  </a:moveTo>
                  <a:lnTo>
                    <a:pt x="0" y="0"/>
                  </a:lnTo>
                  <a:lnTo>
                    <a:pt x="1395222" y="0"/>
                  </a:lnTo>
                  <a:lnTo>
                    <a:pt x="1395222" y="1766316"/>
                  </a:lnTo>
                  <a:lnTo>
                    <a:pt x="0" y="1766316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13741" y="52351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101" y="27431"/>
                  </a:moveTo>
                  <a:lnTo>
                    <a:pt x="51956" y="16716"/>
                  </a:lnTo>
                  <a:lnTo>
                    <a:pt x="46094" y="8000"/>
                  </a:lnTo>
                  <a:lnTo>
                    <a:pt x="37374" y="2143"/>
                  </a:lnTo>
                  <a:lnTo>
                    <a:pt x="26657" y="0"/>
                  </a:lnTo>
                  <a:lnTo>
                    <a:pt x="16384" y="2143"/>
                  </a:lnTo>
                  <a:lnTo>
                    <a:pt x="7899" y="8000"/>
                  </a:lnTo>
                  <a:lnTo>
                    <a:pt x="2129" y="16716"/>
                  </a:lnTo>
                  <a:lnTo>
                    <a:pt x="0" y="27431"/>
                  </a:lnTo>
                  <a:lnTo>
                    <a:pt x="2129" y="37707"/>
                  </a:lnTo>
                  <a:lnTo>
                    <a:pt x="7899" y="46196"/>
                  </a:lnTo>
                  <a:lnTo>
                    <a:pt x="16384" y="51970"/>
                  </a:lnTo>
                  <a:lnTo>
                    <a:pt x="26657" y="54101"/>
                  </a:lnTo>
                  <a:lnTo>
                    <a:pt x="37374" y="51970"/>
                  </a:lnTo>
                  <a:lnTo>
                    <a:pt x="46094" y="46196"/>
                  </a:lnTo>
                  <a:lnTo>
                    <a:pt x="51956" y="37707"/>
                  </a:lnTo>
                  <a:lnTo>
                    <a:pt x="54101" y="27431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3741" y="5235193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6657" y="0"/>
                  </a:moveTo>
                  <a:lnTo>
                    <a:pt x="16384" y="2143"/>
                  </a:lnTo>
                  <a:lnTo>
                    <a:pt x="7899" y="8000"/>
                  </a:lnTo>
                  <a:lnTo>
                    <a:pt x="2129" y="16716"/>
                  </a:lnTo>
                  <a:lnTo>
                    <a:pt x="0" y="27431"/>
                  </a:lnTo>
                  <a:lnTo>
                    <a:pt x="2129" y="37707"/>
                  </a:lnTo>
                  <a:lnTo>
                    <a:pt x="7899" y="46196"/>
                  </a:lnTo>
                  <a:lnTo>
                    <a:pt x="16384" y="51970"/>
                  </a:lnTo>
                  <a:lnTo>
                    <a:pt x="26657" y="54101"/>
                  </a:lnTo>
                  <a:lnTo>
                    <a:pt x="37374" y="51970"/>
                  </a:lnTo>
                  <a:lnTo>
                    <a:pt x="46094" y="46196"/>
                  </a:lnTo>
                  <a:lnTo>
                    <a:pt x="51956" y="37707"/>
                  </a:lnTo>
                  <a:lnTo>
                    <a:pt x="54101" y="27431"/>
                  </a:lnTo>
                  <a:lnTo>
                    <a:pt x="51956" y="16716"/>
                  </a:lnTo>
                  <a:lnTo>
                    <a:pt x="46094" y="8000"/>
                  </a:lnTo>
                  <a:lnTo>
                    <a:pt x="37374" y="2143"/>
                  </a:lnTo>
                  <a:lnTo>
                    <a:pt x="26657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2725" y="5507989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52590" y="27432"/>
                  </a:moveTo>
                  <a:lnTo>
                    <a:pt x="50471" y="16716"/>
                  </a:lnTo>
                  <a:lnTo>
                    <a:pt x="44780" y="8000"/>
                  </a:lnTo>
                  <a:lnTo>
                    <a:pt x="36517" y="2143"/>
                  </a:lnTo>
                  <a:lnTo>
                    <a:pt x="26682" y="0"/>
                  </a:lnTo>
                  <a:lnTo>
                    <a:pt x="16405" y="2143"/>
                  </a:lnTo>
                  <a:lnTo>
                    <a:pt x="7912" y="8000"/>
                  </a:lnTo>
                  <a:lnTo>
                    <a:pt x="2133" y="16716"/>
                  </a:lnTo>
                  <a:lnTo>
                    <a:pt x="0" y="27432"/>
                  </a:lnTo>
                  <a:lnTo>
                    <a:pt x="2133" y="37707"/>
                  </a:lnTo>
                  <a:lnTo>
                    <a:pt x="7912" y="46196"/>
                  </a:lnTo>
                  <a:lnTo>
                    <a:pt x="16405" y="51970"/>
                  </a:lnTo>
                  <a:lnTo>
                    <a:pt x="26682" y="54101"/>
                  </a:lnTo>
                  <a:lnTo>
                    <a:pt x="36517" y="51970"/>
                  </a:lnTo>
                  <a:lnTo>
                    <a:pt x="44780" y="46196"/>
                  </a:lnTo>
                  <a:lnTo>
                    <a:pt x="50471" y="37707"/>
                  </a:lnTo>
                  <a:lnTo>
                    <a:pt x="52590" y="27432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2725" y="5507989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26682" y="0"/>
                  </a:moveTo>
                  <a:lnTo>
                    <a:pt x="16405" y="2143"/>
                  </a:lnTo>
                  <a:lnTo>
                    <a:pt x="7912" y="8000"/>
                  </a:lnTo>
                  <a:lnTo>
                    <a:pt x="2133" y="16716"/>
                  </a:lnTo>
                  <a:lnTo>
                    <a:pt x="0" y="27432"/>
                  </a:lnTo>
                  <a:lnTo>
                    <a:pt x="2133" y="37707"/>
                  </a:lnTo>
                  <a:lnTo>
                    <a:pt x="7912" y="46196"/>
                  </a:lnTo>
                  <a:lnTo>
                    <a:pt x="16405" y="51970"/>
                  </a:lnTo>
                  <a:lnTo>
                    <a:pt x="26682" y="54101"/>
                  </a:lnTo>
                  <a:lnTo>
                    <a:pt x="36517" y="51970"/>
                  </a:lnTo>
                  <a:lnTo>
                    <a:pt x="44780" y="46196"/>
                  </a:lnTo>
                  <a:lnTo>
                    <a:pt x="50471" y="37707"/>
                  </a:lnTo>
                  <a:lnTo>
                    <a:pt x="52590" y="27432"/>
                  </a:lnTo>
                  <a:lnTo>
                    <a:pt x="50471" y="16716"/>
                  </a:lnTo>
                  <a:lnTo>
                    <a:pt x="44780" y="8000"/>
                  </a:lnTo>
                  <a:lnTo>
                    <a:pt x="36517" y="2143"/>
                  </a:lnTo>
                  <a:lnTo>
                    <a:pt x="26682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4934" y="5699061"/>
              <a:ext cx="63626" cy="636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7955" y="5670105"/>
              <a:ext cx="63626" cy="636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27851" y="5930899"/>
              <a:ext cx="52705" cy="53340"/>
            </a:xfrm>
            <a:custGeom>
              <a:avLst/>
              <a:gdLst/>
              <a:ahLst/>
              <a:cxnLst/>
              <a:rect l="l" t="t" r="r" b="b"/>
              <a:pathLst>
                <a:path w="52704" h="53339">
                  <a:moveTo>
                    <a:pt x="52590" y="26670"/>
                  </a:moveTo>
                  <a:lnTo>
                    <a:pt x="50457" y="16073"/>
                  </a:lnTo>
                  <a:lnTo>
                    <a:pt x="44680" y="7620"/>
                  </a:lnTo>
                  <a:lnTo>
                    <a:pt x="36190" y="2024"/>
                  </a:lnTo>
                  <a:lnTo>
                    <a:pt x="25920" y="0"/>
                  </a:lnTo>
                  <a:lnTo>
                    <a:pt x="15762" y="2024"/>
                  </a:lnTo>
                  <a:lnTo>
                    <a:pt x="7531" y="7620"/>
                  </a:lnTo>
                  <a:lnTo>
                    <a:pt x="2014" y="16073"/>
                  </a:lnTo>
                  <a:lnTo>
                    <a:pt x="0" y="26670"/>
                  </a:lnTo>
                  <a:lnTo>
                    <a:pt x="2014" y="37266"/>
                  </a:lnTo>
                  <a:lnTo>
                    <a:pt x="7531" y="45719"/>
                  </a:lnTo>
                  <a:lnTo>
                    <a:pt x="15762" y="51315"/>
                  </a:lnTo>
                  <a:lnTo>
                    <a:pt x="25920" y="53339"/>
                  </a:lnTo>
                  <a:lnTo>
                    <a:pt x="36190" y="51315"/>
                  </a:lnTo>
                  <a:lnTo>
                    <a:pt x="44680" y="45719"/>
                  </a:lnTo>
                  <a:lnTo>
                    <a:pt x="50457" y="37266"/>
                  </a:lnTo>
                  <a:lnTo>
                    <a:pt x="52590" y="26670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27851" y="5930899"/>
              <a:ext cx="52705" cy="53340"/>
            </a:xfrm>
            <a:custGeom>
              <a:avLst/>
              <a:gdLst/>
              <a:ahLst/>
              <a:cxnLst/>
              <a:rect l="l" t="t" r="r" b="b"/>
              <a:pathLst>
                <a:path w="52704" h="53339">
                  <a:moveTo>
                    <a:pt x="25920" y="0"/>
                  </a:moveTo>
                  <a:lnTo>
                    <a:pt x="15762" y="2024"/>
                  </a:lnTo>
                  <a:lnTo>
                    <a:pt x="7531" y="7620"/>
                  </a:lnTo>
                  <a:lnTo>
                    <a:pt x="2014" y="16073"/>
                  </a:lnTo>
                  <a:lnTo>
                    <a:pt x="0" y="26670"/>
                  </a:lnTo>
                  <a:lnTo>
                    <a:pt x="2014" y="37266"/>
                  </a:lnTo>
                  <a:lnTo>
                    <a:pt x="7531" y="45719"/>
                  </a:lnTo>
                  <a:lnTo>
                    <a:pt x="15762" y="51315"/>
                  </a:lnTo>
                  <a:lnTo>
                    <a:pt x="25920" y="53339"/>
                  </a:lnTo>
                  <a:lnTo>
                    <a:pt x="36190" y="51315"/>
                  </a:lnTo>
                  <a:lnTo>
                    <a:pt x="44680" y="45719"/>
                  </a:lnTo>
                  <a:lnTo>
                    <a:pt x="50457" y="37266"/>
                  </a:lnTo>
                  <a:lnTo>
                    <a:pt x="52590" y="26670"/>
                  </a:lnTo>
                  <a:lnTo>
                    <a:pt x="50457" y="16073"/>
                  </a:lnTo>
                  <a:lnTo>
                    <a:pt x="44680" y="7620"/>
                  </a:lnTo>
                  <a:lnTo>
                    <a:pt x="36190" y="2024"/>
                  </a:lnTo>
                  <a:lnTo>
                    <a:pt x="25920" y="0"/>
                  </a:lnTo>
                  <a:close/>
                </a:path>
              </a:pathLst>
            </a:custGeom>
            <a:ln w="952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38925" y="5930899"/>
              <a:ext cx="54610" cy="53340"/>
            </a:xfrm>
            <a:custGeom>
              <a:avLst/>
              <a:gdLst/>
              <a:ahLst/>
              <a:cxnLst/>
              <a:rect l="l" t="t" r="r" b="b"/>
              <a:pathLst>
                <a:path w="54609" h="53339">
                  <a:moveTo>
                    <a:pt x="54101" y="26670"/>
                  </a:moveTo>
                  <a:lnTo>
                    <a:pt x="51972" y="16073"/>
                  </a:lnTo>
                  <a:lnTo>
                    <a:pt x="46202" y="7620"/>
                  </a:lnTo>
                  <a:lnTo>
                    <a:pt x="37717" y="2024"/>
                  </a:lnTo>
                  <a:lnTo>
                    <a:pt x="27444" y="0"/>
                  </a:lnTo>
                  <a:lnTo>
                    <a:pt x="16727" y="2024"/>
                  </a:lnTo>
                  <a:lnTo>
                    <a:pt x="8007" y="7620"/>
                  </a:lnTo>
                  <a:lnTo>
                    <a:pt x="2145" y="16073"/>
                  </a:lnTo>
                  <a:lnTo>
                    <a:pt x="0" y="26670"/>
                  </a:lnTo>
                  <a:lnTo>
                    <a:pt x="2145" y="37266"/>
                  </a:lnTo>
                  <a:lnTo>
                    <a:pt x="8007" y="45719"/>
                  </a:lnTo>
                  <a:lnTo>
                    <a:pt x="16727" y="51315"/>
                  </a:lnTo>
                  <a:lnTo>
                    <a:pt x="27444" y="53339"/>
                  </a:lnTo>
                  <a:lnTo>
                    <a:pt x="37717" y="51315"/>
                  </a:lnTo>
                  <a:lnTo>
                    <a:pt x="46202" y="45719"/>
                  </a:lnTo>
                  <a:lnTo>
                    <a:pt x="51972" y="37266"/>
                  </a:lnTo>
                  <a:lnTo>
                    <a:pt x="54101" y="26670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38925" y="5930899"/>
              <a:ext cx="54610" cy="53340"/>
            </a:xfrm>
            <a:custGeom>
              <a:avLst/>
              <a:gdLst/>
              <a:ahLst/>
              <a:cxnLst/>
              <a:rect l="l" t="t" r="r" b="b"/>
              <a:pathLst>
                <a:path w="54609" h="53339">
                  <a:moveTo>
                    <a:pt x="27444" y="0"/>
                  </a:moveTo>
                  <a:lnTo>
                    <a:pt x="16727" y="2024"/>
                  </a:lnTo>
                  <a:lnTo>
                    <a:pt x="8007" y="7620"/>
                  </a:lnTo>
                  <a:lnTo>
                    <a:pt x="2145" y="16073"/>
                  </a:lnTo>
                  <a:lnTo>
                    <a:pt x="0" y="26670"/>
                  </a:lnTo>
                  <a:lnTo>
                    <a:pt x="2145" y="37266"/>
                  </a:lnTo>
                  <a:lnTo>
                    <a:pt x="8007" y="45719"/>
                  </a:lnTo>
                  <a:lnTo>
                    <a:pt x="16727" y="51315"/>
                  </a:lnTo>
                  <a:lnTo>
                    <a:pt x="27444" y="53339"/>
                  </a:lnTo>
                  <a:lnTo>
                    <a:pt x="37717" y="51315"/>
                  </a:lnTo>
                  <a:lnTo>
                    <a:pt x="46202" y="45719"/>
                  </a:lnTo>
                  <a:lnTo>
                    <a:pt x="51972" y="37266"/>
                  </a:lnTo>
                  <a:lnTo>
                    <a:pt x="54101" y="26670"/>
                  </a:lnTo>
                  <a:lnTo>
                    <a:pt x="51972" y="16073"/>
                  </a:lnTo>
                  <a:lnTo>
                    <a:pt x="46202" y="7620"/>
                  </a:lnTo>
                  <a:lnTo>
                    <a:pt x="37717" y="2024"/>
                  </a:lnTo>
                  <a:lnTo>
                    <a:pt x="27444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1193" y="5279389"/>
              <a:ext cx="53340" cy="54610"/>
            </a:xfrm>
            <a:custGeom>
              <a:avLst/>
              <a:gdLst/>
              <a:ahLst/>
              <a:cxnLst/>
              <a:rect l="l" t="t" r="r" b="b"/>
              <a:pathLst>
                <a:path w="53339" h="54610">
                  <a:moveTo>
                    <a:pt x="53327" y="27432"/>
                  </a:moveTo>
                  <a:lnTo>
                    <a:pt x="51305" y="16716"/>
                  </a:lnTo>
                  <a:lnTo>
                    <a:pt x="45712" y="8000"/>
                  </a:lnTo>
                  <a:lnTo>
                    <a:pt x="37259" y="2143"/>
                  </a:lnTo>
                  <a:lnTo>
                    <a:pt x="26657" y="0"/>
                  </a:lnTo>
                  <a:lnTo>
                    <a:pt x="16062" y="2143"/>
                  </a:lnTo>
                  <a:lnTo>
                    <a:pt x="7613" y="8000"/>
                  </a:lnTo>
                  <a:lnTo>
                    <a:pt x="2022" y="16716"/>
                  </a:lnTo>
                  <a:lnTo>
                    <a:pt x="0" y="27432"/>
                  </a:lnTo>
                  <a:lnTo>
                    <a:pt x="2022" y="37707"/>
                  </a:lnTo>
                  <a:lnTo>
                    <a:pt x="7613" y="46196"/>
                  </a:lnTo>
                  <a:lnTo>
                    <a:pt x="16062" y="51970"/>
                  </a:lnTo>
                  <a:lnTo>
                    <a:pt x="26657" y="54101"/>
                  </a:lnTo>
                  <a:lnTo>
                    <a:pt x="37259" y="51970"/>
                  </a:lnTo>
                  <a:lnTo>
                    <a:pt x="45712" y="46196"/>
                  </a:lnTo>
                  <a:lnTo>
                    <a:pt x="51305" y="37707"/>
                  </a:lnTo>
                  <a:lnTo>
                    <a:pt x="53327" y="27432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1193" y="5279389"/>
              <a:ext cx="53340" cy="54610"/>
            </a:xfrm>
            <a:custGeom>
              <a:avLst/>
              <a:gdLst/>
              <a:ahLst/>
              <a:cxnLst/>
              <a:rect l="l" t="t" r="r" b="b"/>
              <a:pathLst>
                <a:path w="53339" h="54610">
                  <a:moveTo>
                    <a:pt x="26657" y="0"/>
                  </a:moveTo>
                  <a:lnTo>
                    <a:pt x="16062" y="2143"/>
                  </a:lnTo>
                  <a:lnTo>
                    <a:pt x="7613" y="8000"/>
                  </a:lnTo>
                  <a:lnTo>
                    <a:pt x="2022" y="16716"/>
                  </a:lnTo>
                  <a:lnTo>
                    <a:pt x="0" y="27432"/>
                  </a:lnTo>
                  <a:lnTo>
                    <a:pt x="2022" y="37707"/>
                  </a:lnTo>
                  <a:lnTo>
                    <a:pt x="7613" y="46196"/>
                  </a:lnTo>
                  <a:lnTo>
                    <a:pt x="16062" y="51970"/>
                  </a:lnTo>
                  <a:lnTo>
                    <a:pt x="26657" y="54101"/>
                  </a:lnTo>
                  <a:lnTo>
                    <a:pt x="37259" y="51970"/>
                  </a:lnTo>
                  <a:lnTo>
                    <a:pt x="45712" y="46196"/>
                  </a:lnTo>
                  <a:lnTo>
                    <a:pt x="51305" y="37707"/>
                  </a:lnTo>
                  <a:lnTo>
                    <a:pt x="53327" y="27432"/>
                  </a:lnTo>
                  <a:lnTo>
                    <a:pt x="51305" y="16716"/>
                  </a:lnTo>
                  <a:lnTo>
                    <a:pt x="45712" y="8000"/>
                  </a:lnTo>
                  <a:lnTo>
                    <a:pt x="37259" y="2143"/>
                  </a:lnTo>
                  <a:lnTo>
                    <a:pt x="26657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4212" y="5312727"/>
              <a:ext cx="63626" cy="636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99719" y="531977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327" y="26670"/>
                  </a:moveTo>
                  <a:lnTo>
                    <a:pt x="51305" y="16073"/>
                  </a:lnTo>
                  <a:lnTo>
                    <a:pt x="45712" y="7620"/>
                  </a:lnTo>
                  <a:lnTo>
                    <a:pt x="37259" y="2024"/>
                  </a:lnTo>
                  <a:lnTo>
                    <a:pt x="26657" y="0"/>
                  </a:lnTo>
                  <a:lnTo>
                    <a:pt x="16062" y="2024"/>
                  </a:lnTo>
                  <a:lnTo>
                    <a:pt x="7613" y="7620"/>
                  </a:lnTo>
                  <a:lnTo>
                    <a:pt x="2022" y="16073"/>
                  </a:lnTo>
                  <a:lnTo>
                    <a:pt x="0" y="26670"/>
                  </a:lnTo>
                  <a:lnTo>
                    <a:pt x="2022" y="37266"/>
                  </a:lnTo>
                  <a:lnTo>
                    <a:pt x="7613" y="45719"/>
                  </a:lnTo>
                  <a:lnTo>
                    <a:pt x="16062" y="51315"/>
                  </a:lnTo>
                  <a:lnTo>
                    <a:pt x="26657" y="53339"/>
                  </a:lnTo>
                  <a:lnTo>
                    <a:pt x="37259" y="51315"/>
                  </a:lnTo>
                  <a:lnTo>
                    <a:pt x="45712" y="45719"/>
                  </a:lnTo>
                  <a:lnTo>
                    <a:pt x="51305" y="37266"/>
                  </a:lnTo>
                  <a:lnTo>
                    <a:pt x="53327" y="26670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99719" y="5319775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57" y="0"/>
                  </a:moveTo>
                  <a:lnTo>
                    <a:pt x="16062" y="2024"/>
                  </a:lnTo>
                  <a:lnTo>
                    <a:pt x="7613" y="7620"/>
                  </a:lnTo>
                  <a:lnTo>
                    <a:pt x="2022" y="16073"/>
                  </a:lnTo>
                  <a:lnTo>
                    <a:pt x="0" y="26670"/>
                  </a:lnTo>
                  <a:lnTo>
                    <a:pt x="2022" y="37266"/>
                  </a:lnTo>
                  <a:lnTo>
                    <a:pt x="7613" y="45719"/>
                  </a:lnTo>
                  <a:lnTo>
                    <a:pt x="16062" y="51315"/>
                  </a:lnTo>
                  <a:lnTo>
                    <a:pt x="26657" y="53339"/>
                  </a:lnTo>
                  <a:lnTo>
                    <a:pt x="37259" y="51315"/>
                  </a:lnTo>
                  <a:lnTo>
                    <a:pt x="45712" y="45719"/>
                  </a:lnTo>
                  <a:lnTo>
                    <a:pt x="51305" y="37266"/>
                  </a:lnTo>
                  <a:lnTo>
                    <a:pt x="53327" y="26670"/>
                  </a:lnTo>
                  <a:lnTo>
                    <a:pt x="51305" y="16073"/>
                  </a:lnTo>
                  <a:lnTo>
                    <a:pt x="45712" y="7620"/>
                  </a:lnTo>
                  <a:lnTo>
                    <a:pt x="37259" y="2024"/>
                  </a:lnTo>
                  <a:lnTo>
                    <a:pt x="26657" y="0"/>
                  </a:lnTo>
                  <a:close/>
                </a:path>
              </a:pathLst>
            </a:custGeom>
            <a:ln w="952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02717" y="529081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101" y="26669"/>
                  </a:moveTo>
                  <a:lnTo>
                    <a:pt x="51958" y="16394"/>
                  </a:lnTo>
                  <a:lnTo>
                    <a:pt x="46099" y="7905"/>
                  </a:lnTo>
                  <a:lnTo>
                    <a:pt x="37380" y="2131"/>
                  </a:lnTo>
                  <a:lnTo>
                    <a:pt x="26657" y="0"/>
                  </a:lnTo>
                  <a:lnTo>
                    <a:pt x="16384" y="2131"/>
                  </a:lnTo>
                  <a:lnTo>
                    <a:pt x="7899" y="7905"/>
                  </a:lnTo>
                  <a:lnTo>
                    <a:pt x="2129" y="16394"/>
                  </a:lnTo>
                  <a:lnTo>
                    <a:pt x="0" y="26669"/>
                  </a:lnTo>
                  <a:lnTo>
                    <a:pt x="2129" y="37385"/>
                  </a:lnTo>
                  <a:lnTo>
                    <a:pt x="7899" y="46100"/>
                  </a:lnTo>
                  <a:lnTo>
                    <a:pt x="16384" y="51958"/>
                  </a:lnTo>
                  <a:lnTo>
                    <a:pt x="26657" y="54101"/>
                  </a:lnTo>
                  <a:lnTo>
                    <a:pt x="37380" y="51958"/>
                  </a:lnTo>
                  <a:lnTo>
                    <a:pt x="46099" y="46100"/>
                  </a:lnTo>
                  <a:lnTo>
                    <a:pt x="51958" y="37385"/>
                  </a:lnTo>
                  <a:lnTo>
                    <a:pt x="54101" y="26669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02717" y="529081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6657" y="0"/>
                  </a:moveTo>
                  <a:lnTo>
                    <a:pt x="16384" y="2131"/>
                  </a:lnTo>
                  <a:lnTo>
                    <a:pt x="7899" y="7905"/>
                  </a:lnTo>
                  <a:lnTo>
                    <a:pt x="2129" y="16394"/>
                  </a:lnTo>
                  <a:lnTo>
                    <a:pt x="0" y="26669"/>
                  </a:lnTo>
                  <a:lnTo>
                    <a:pt x="2129" y="37385"/>
                  </a:lnTo>
                  <a:lnTo>
                    <a:pt x="7899" y="46100"/>
                  </a:lnTo>
                  <a:lnTo>
                    <a:pt x="16384" y="51958"/>
                  </a:lnTo>
                  <a:lnTo>
                    <a:pt x="26657" y="54101"/>
                  </a:lnTo>
                  <a:lnTo>
                    <a:pt x="37380" y="51958"/>
                  </a:lnTo>
                  <a:lnTo>
                    <a:pt x="46099" y="46100"/>
                  </a:lnTo>
                  <a:lnTo>
                    <a:pt x="51958" y="37385"/>
                  </a:lnTo>
                  <a:lnTo>
                    <a:pt x="54101" y="26669"/>
                  </a:lnTo>
                  <a:lnTo>
                    <a:pt x="51958" y="16394"/>
                  </a:lnTo>
                  <a:lnTo>
                    <a:pt x="46099" y="7905"/>
                  </a:lnTo>
                  <a:lnTo>
                    <a:pt x="37380" y="2131"/>
                  </a:lnTo>
                  <a:lnTo>
                    <a:pt x="26657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20115" y="5722873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52577" y="26670"/>
                  </a:moveTo>
                  <a:lnTo>
                    <a:pt x="50444" y="16394"/>
                  </a:lnTo>
                  <a:lnTo>
                    <a:pt x="44667" y="7905"/>
                  </a:lnTo>
                  <a:lnTo>
                    <a:pt x="36177" y="2131"/>
                  </a:lnTo>
                  <a:lnTo>
                    <a:pt x="25908" y="0"/>
                  </a:lnTo>
                  <a:lnTo>
                    <a:pt x="15751" y="2131"/>
                  </a:lnTo>
                  <a:lnTo>
                    <a:pt x="7524" y="7905"/>
                  </a:lnTo>
                  <a:lnTo>
                    <a:pt x="2012" y="16394"/>
                  </a:lnTo>
                  <a:lnTo>
                    <a:pt x="0" y="26670"/>
                  </a:lnTo>
                  <a:lnTo>
                    <a:pt x="2012" y="37385"/>
                  </a:lnTo>
                  <a:lnTo>
                    <a:pt x="7524" y="46100"/>
                  </a:lnTo>
                  <a:lnTo>
                    <a:pt x="15751" y="51958"/>
                  </a:lnTo>
                  <a:lnTo>
                    <a:pt x="25908" y="54101"/>
                  </a:lnTo>
                  <a:lnTo>
                    <a:pt x="36177" y="51958"/>
                  </a:lnTo>
                  <a:lnTo>
                    <a:pt x="44667" y="46100"/>
                  </a:lnTo>
                  <a:lnTo>
                    <a:pt x="50444" y="37385"/>
                  </a:lnTo>
                  <a:lnTo>
                    <a:pt x="52577" y="26670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20115" y="5722873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25908" y="0"/>
                  </a:moveTo>
                  <a:lnTo>
                    <a:pt x="15751" y="2131"/>
                  </a:lnTo>
                  <a:lnTo>
                    <a:pt x="7524" y="7905"/>
                  </a:lnTo>
                  <a:lnTo>
                    <a:pt x="2012" y="16394"/>
                  </a:lnTo>
                  <a:lnTo>
                    <a:pt x="0" y="26670"/>
                  </a:lnTo>
                  <a:lnTo>
                    <a:pt x="2012" y="37385"/>
                  </a:lnTo>
                  <a:lnTo>
                    <a:pt x="7524" y="46100"/>
                  </a:lnTo>
                  <a:lnTo>
                    <a:pt x="15751" y="51958"/>
                  </a:lnTo>
                  <a:lnTo>
                    <a:pt x="25908" y="54101"/>
                  </a:lnTo>
                  <a:lnTo>
                    <a:pt x="36177" y="51958"/>
                  </a:lnTo>
                  <a:lnTo>
                    <a:pt x="44667" y="46100"/>
                  </a:lnTo>
                  <a:lnTo>
                    <a:pt x="50444" y="37385"/>
                  </a:lnTo>
                  <a:lnTo>
                    <a:pt x="52577" y="26670"/>
                  </a:lnTo>
                  <a:lnTo>
                    <a:pt x="50444" y="16394"/>
                  </a:lnTo>
                  <a:lnTo>
                    <a:pt x="44667" y="7905"/>
                  </a:lnTo>
                  <a:lnTo>
                    <a:pt x="36177" y="2131"/>
                  </a:lnTo>
                  <a:lnTo>
                    <a:pt x="25908" y="0"/>
                  </a:lnTo>
                  <a:close/>
                </a:path>
              </a:pathLst>
            </a:custGeom>
            <a:ln w="952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48793" y="5648197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10">
                  <a:moveTo>
                    <a:pt x="51803" y="26669"/>
                  </a:moveTo>
                  <a:lnTo>
                    <a:pt x="49792" y="16394"/>
                  </a:lnTo>
                  <a:lnTo>
                    <a:pt x="44283" y="7905"/>
                  </a:lnTo>
                  <a:lnTo>
                    <a:pt x="36056" y="2131"/>
                  </a:lnTo>
                  <a:lnTo>
                    <a:pt x="25895" y="0"/>
                  </a:lnTo>
                  <a:lnTo>
                    <a:pt x="15741" y="2131"/>
                  </a:lnTo>
                  <a:lnTo>
                    <a:pt x="7518" y="7905"/>
                  </a:lnTo>
                  <a:lnTo>
                    <a:pt x="2010" y="16394"/>
                  </a:lnTo>
                  <a:lnTo>
                    <a:pt x="0" y="26669"/>
                  </a:lnTo>
                  <a:lnTo>
                    <a:pt x="2010" y="37385"/>
                  </a:lnTo>
                  <a:lnTo>
                    <a:pt x="7518" y="46100"/>
                  </a:lnTo>
                  <a:lnTo>
                    <a:pt x="15741" y="51958"/>
                  </a:lnTo>
                  <a:lnTo>
                    <a:pt x="25895" y="54101"/>
                  </a:lnTo>
                  <a:lnTo>
                    <a:pt x="36056" y="51958"/>
                  </a:lnTo>
                  <a:lnTo>
                    <a:pt x="44283" y="46100"/>
                  </a:lnTo>
                  <a:lnTo>
                    <a:pt x="49792" y="37385"/>
                  </a:lnTo>
                  <a:lnTo>
                    <a:pt x="51803" y="26669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8793" y="5648197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10">
                  <a:moveTo>
                    <a:pt x="25895" y="0"/>
                  </a:moveTo>
                  <a:lnTo>
                    <a:pt x="15741" y="2131"/>
                  </a:lnTo>
                  <a:lnTo>
                    <a:pt x="7518" y="7905"/>
                  </a:lnTo>
                  <a:lnTo>
                    <a:pt x="2010" y="16394"/>
                  </a:lnTo>
                  <a:lnTo>
                    <a:pt x="0" y="26669"/>
                  </a:lnTo>
                  <a:lnTo>
                    <a:pt x="2010" y="37385"/>
                  </a:lnTo>
                  <a:lnTo>
                    <a:pt x="7518" y="46100"/>
                  </a:lnTo>
                  <a:lnTo>
                    <a:pt x="15741" y="51958"/>
                  </a:lnTo>
                  <a:lnTo>
                    <a:pt x="25895" y="54101"/>
                  </a:lnTo>
                  <a:lnTo>
                    <a:pt x="36056" y="51958"/>
                  </a:lnTo>
                  <a:lnTo>
                    <a:pt x="44283" y="46100"/>
                  </a:lnTo>
                  <a:lnTo>
                    <a:pt x="49792" y="37385"/>
                  </a:lnTo>
                  <a:lnTo>
                    <a:pt x="51803" y="26669"/>
                  </a:lnTo>
                  <a:lnTo>
                    <a:pt x="49792" y="16394"/>
                  </a:lnTo>
                  <a:lnTo>
                    <a:pt x="44283" y="7905"/>
                  </a:lnTo>
                  <a:lnTo>
                    <a:pt x="36056" y="2131"/>
                  </a:lnTo>
                  <a:lnTo>
                    <a:pt x="25895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67893" y="476199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10">
                  <a:moveTo>
                    <a:pt x="51803" y="27432"/>
                  </a:moveTo>
                  <a:lnTo>
                    <a:pt x="49792" y="16716"/>
                  </a:lnTo>
                  <a:lnTo>
                    <a:pt x="44283" y="8000"/>
                  </a:lnTo>
                  <a:lnTo>
                    <a:pt x="36056" y="2143"/>
                  </a:lnTo>
                  <a:lnTo>
                    <a:pt x="25895" y="0"/>
                  </a:lnTo>
                  <a:lnTo>
                    <a:pt x="15746" y="2143"/>
                  </a:lnTo>
                  <a:lnTo>
                    <a:pt x="7523" y="8000"/>
                  </a:lnTo>
                  <a:lnTo>
                    <a:pt x="2011" y="16716"/>
                  </a:lnTo>
                  <a:lnTo>
                    <a:pt x="0" y="27432"/>
                  </a:lnTo>
                  <a:lnTo>
                    <a:pt x="2011" y="37707"/>
                  </a:lnTo>
                  <a:lnTo>
                    <a:pt x="7523" y="46196"/>
                  </a:lnTo>
                  <a:lnTo>
                    <a:pt x="15746" y="51970"/>
                  </a:lnTo>
                  <a:lnTo>
                    <a:pt x="25895" y="54102"/>
                  </a:lnTo>
                  <a:lnTo>
                    <a:pt x="36056" y="51970"/>
                  </a:lnTo>
                  <a:lnTo>
                    <a:pt x="44283" y="46196"/>
                  </a:lnTo>
                  <a:lnTo>
                    <a:pt x="49792" y="37707"/>
                  </a:lnTo>
                  <a:lnTo>
                    <a:pt x="51803" y="27432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67893" y="4761991"/>
              <a:ext cx="52069" cy="54610"/>
            </a:xfrm>
            <a:custGeom>
              <a:avLst/>
              <a:gdLst/>
              <a:ahLst/>
              <a:cxnLst/>
              <a:rect l="l" t="t" r="r" b="b"/>
              <a:pathLst>
                <a:path w="52070" h="54610">
                  <a:moveTo>
                    <a:pt x="25895" y="0"/>
                  </a:moveTo>
                  <a:lnTo>
                    <a:pt x="15746" y="2143"/>
                  </a:lnTo>
                  <a:lnTo>
                    <a:pt x="7523" y="8000"/>
                  </a:lnTo>
                  <a:lnTo>
                    <a:pt x="2011" y="16716"/>
                  </a:lnTo>
                  <a:lnTo>
                    <a:pt x="0" y="27432"/>
                  </a:lnTo>
                  <a:lnTo>
                    <a:pt x="2011" y="37707"/>
                  </a:lnTo>
                  <a:lnTo>
                    <a:pt x="7523" y="46196"/>
                  </a:lnTo>
                  <a:lnTo>
                    <a:pt x="15746" y="51970"/>
                  </a:lnTo>
                  <a:lnTo>
                    <a:pt x="25895" y="54102"/>
                  </a:lnTo>
                  <a:lnTo>
                    <a:pt x="36056" y="51970"/>
                  </a:lnTo>
                  <a:lnTo>
                    <a:pt x="44283" y="46196"/>
                  </a:lnTo>
                  <a:lnTo>
                    <a:pt x="49792" y="37707"/>
                  </a:lnTo>
                  <a:lnTo>
                    <a:pt x="51803" y="27432"/>
                  </a:lnTo>
                  <a:lnTo>
                    <a:pt x="49792" y="16716"/>
                  </a:lnTo>
                  <a:lnTo>
                    <a:pt x="44283" y="8000"/>
                  </a:lnTo>
                  <a:lnTo>
                    <a:pt x="36056" y="2143"/>
                  </a:lnTo>
                  <a:lnTo>
                    <a:pt x="25895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8214" y="4959159"/>
              <a:ext cx="63639" cy="651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3088" y="4811331"/>
              <a:ext cx="63639" cy="636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0110" y="4985829"/>
              <a:ext cx="63626" cy="636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58393" y="484352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51803" y="26670"/>
                  </a:moveTo>
                  <a:lnTo>
                    <a:pt x="49792" y="16073"/>
                  </a:lnTo>
                  <a:lnTo>
                    <a:pt x="44283" y="7620"/>
                  </a:lnTo>
                  <a:lnTo>
                    <a:pt x="36056" y="2024"/>
                  </a:lnTo>
                  <a:lnTo>
                    <a:pt x="25895" y="0"/>
                  </a:lnTo>
                  <a:lnTo>
                    <a:pt x="15746" y="2024"/>
                  </a:lnTo>
                  <a:lnTo>
                    <a:pt x="7523" y="7620"/>
                  </a:lnTo>
                  <a:lnTo>
                    <a:pt x="2011" y="16073"/>
                  </a:lnTo>
                  <a:lnTo>
                    <a:pt x="0" y="26670"/>
                  </a:lnTo>
                  <a:lnTo>
                    <a:pt x="2011" y="37266"/>
                  </a:lnTo>
                  <a:lnTo>
                    <a:pt x="7523" y="45719"/>
                  </a:lnTo>
                  <a:lnTo>
                    <a:pt x="15746" y="51315"/>
                  </a:lnTo>
                  <a:lnTo>
                    <a:pt x="25895" y="53339"/>
                  </a:lnTo>
                  <a:lnTo>
                    <a:pt x="36056" y="51315"/>
                  </a:lnTo>
                  <a:lnTo>
                    <a:pt x="44283" y="45719"/>
                  </a:lnTo>
                  <a:lnTo>
                    <a:pt x="49792" y="37266"/>
                  </a:lnTo>
                  <a:lnTo>
                    <a:pt x="51803" y="26670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58393" y="4843525"/>
              <a:ext cx="52069" cy="53340"/>
            </a:xfrm>
            <a:custGeom>
              <a:avLst/>
              <a:gdLst/>
              <a:ahLst/>
              <a:cxnLst/>
              <a:rect l="l" t="t" r="r" b="b"/>
              <a:pathLst>
                <a:path w="52070" h="53339">
                  <a:moveTo>
                    <a:pt x="25895" y="0"/>
                  </a:moveTo>
                  <a:lnTo>
                    <a:pt x="15746" y="2024"/>
                  </a:lnTo>
                  <a:lnTo>
                    <a:pt x="7523" y="7620"/>
                  </a:lnTo>
                  <a:lnTo>
                    <a:pt x="2011" y="16073"/>
                  </a:lnTo>
                  <a:lnTo>
                    <a:pt x="0" y="26670"/>
                  </a:lnTo>
                  <a:lnTo>
                    <a:pt x="2011" y="37266"/>
                  </a:lnTo>
                  <a:lnTo>
                    <a:pt x="7523" y="45719"/>
                  </a:lnTo>
                  <a:lnTo>
                    <a:pt x="15746" y="51315"/>
                  </a:lnTo>
                  <a:lnTo>
                    <a:pt x="25895" y="53339"/>
                  </a:lnTo>
                  <a:lnTo>
                    <a:pt x="36056" y="51315"/>
                  </a:lnTo>
                  <a:lnTo>
                    <a:pt x="44283" y="45719"/>
                  </a:lnTo>
                  <a:lnTo>
                    <a:pt x="49792" y="37266"/>
                  </a:lnTo>
                  <a:lnTo>
                    <a:pt x="51803" y="26670"/>
                  </a:lnTo>
                  <a:lnTo>
                    <a:pt x="49792" y="16073"/>
                  </a:lnTo>
                  <a:lnTo>
                    <a:pt x="44283" y="7620"/>
                  </a:lnTo>
                  <a:lnTo>
                    <a:pt x="36056" y="2024"/>
                  </a:lnTo>
                  <a:lnTo>
                    <a:pt x="25895" y="0"/>
                  </a:lnTo>
                  <a:close/>
                </a:path>
              </a:pathLst>
            </a:custGeom>
            <a:ln w="952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40399" y="4789423"/>
              <a:ext cx="826135" cy="1149350"/>
            </a:xfrm>
            <a:custGeom>
              <a:avLst/>
              <a:gdLst/>
              <a:ahLst/>
              <a:cxnLst/>
              <a:rect l="l" t="t" r="r" b="b"/>
              <a:pathLst>
                <a:path w="826134" h="1149350">
                  <a:moveTo>
                    <a:pt x="0" y="445770"/>
                  </a:moveTo>
                  <a:lnTo>
                    <a:pt x="206501" y="547115"/>
                  </a:lnTo>
                </a:path>
                <a:path w="826134" h="1149350">
                  <a:moveTo>
                    <a:pt x="216420" y="530351"/>
                  </a:moveTo>
                  <a:lnTo>
                    <a:pt x="349770" y="772667"/>
                  </a:lnTo>
                </a:path>
                <a:path w="826134" h="1149350">
                  <a:moveTo>
                    <a:pt x="92201" y="201167"/>
                  </a:moveTo>
                  <a:lnTo>
                    <a:pt x="195072" y="73151"/>
                  </a:lnTo>
                </a:path>
                <a:path w="826134" h="1149350">
                  <a:moveTo>
                    <a:pt x="233172" y="35051"/>
                  </a:moveTo>
                  <a:lnTo>
                    <a:pt x="427494" y="0"/>
                  </a:lnTo>
                </a:path>
                <a:path w="826134" h="1149350">
                  <a:moveTo>
                    <a:pt x="19050" y="454151"/>
                  </a:moveTo>
                  <a:lnTo>
                    <a:pt x="79248" y="230124"/>
                  </a:lnTo>
                </a:path>
                <a:path w="826134" h="1149350">
                  <a:moveTo>
                    <a:pt x="216420" y="530351"/>
                  </a:moveTo>
                  <a:lnTo>
                    <a:pt x="98298" y="220217"/>
                  </a:lnTo>
                </a:path>
                <a:path w="826134" h="1149350">
                  <a:moveTo>
                    <a:pt x="216420" y="530351"/>
                  </a:moveTo>
                  <a:lnTo>
                    <a:pt x="197370" y="73151"/>
                  </a:lnTo>
                </a:path>
                <a:path w="826134" h="1149350">
                  <a:moveTo>
                    <a:pt x="206501" y="509015"/>
                  </a:moveTo>
                  <a:lnTo>
                    <a:pt x="435101" y="19050"/>
                  </a:lnTo>
                </a:path>
                <a:path w="826134" h="1149350">
                  <a:moveTo>
                    <a:pt x="216420" y="530351"/>
                  </a:moveTo>
                  <a:lnTo>
                    <a:pt x="605027" y="576072"/>
                  </a:lnTo>
                </a:path>
                <a:path w="826134" h="1149350">
                  <a:moveTo>
                    <a:pt x="662177" y="99822"/>
                  </a:moveTo>
                  <a:lnTo>
                    <a:pt x="471677" y="19050"/>
                  </a:lnTo>
                </a:path>
                <a:path w="826134" h="1149350">
                  <a:moveTo>
                    <a:pt x="754392" y="209550"/>
                  </a:moveTo>
                  <a:lnTo>
                    <a:pt x="662177" y="99822"/>
                  </a:lnTo>
                </a:path>
                <a:path w="826134" h="1149350">
                  <a:moveTo>
                    <a:pt x="826020" y="528065"/>
                  </a:moveTo>
                  <a:lnTo>
                    <a:pt x="790968" y="247650"/>
                  </a:lnTo>
                </a:path>
                <a:path w="826134" h="1149350">
                  <a:moveTo>
                    <a:pt x="566927" y="576072"/>
                  </a:moveTo>
                  <a:lnTo>
                    <a:pt x="471677" y="19050"/>
                  </a:lnTo>
                </a:path>
                <a:path w="826134" h="1149350">
                  <a:moveTo>
                    <a:pt x="585977" y="583691"/>
                  </a:moveTo>
                  <a:lnTo>
                    <a:pt x="625601" y="99822"/>
                  </a:lnTo>
                </a:path>
                <a:path w="826134" h="1149350">
                  <a:moveTo>
                    <a:pt x="605027" y="539496"/>
                  </a:moveTo>
                  <a:lnTo>
                    <a:pt x="754392" y="247650"/>
                  </a:lnTo>
                </a:path>
                <a:path w="826134" h="1149350">
                  <a:moveTo>
                    <a:pt x="585977" y="583691"/>
                  </a:moveTo>
                  <a:lnTo>
                    <a:pt x="798576" y="555498"/>
                  </a:lnTo>
                </a:path>
                <a:path w="826134" h="1149350">
                  <a:moveTo>
                    <a:pt x="16001" y="866393"/>
                  </a:moveTo>
                  <a:lnTo>
                    <a:pt x="0" y="499872"/>
                  </a:lnTo>
                </a:path>
                <a:path w="826134" h="1149350">
                  <a:moveTo>
                    <a:pt x="35051" y="912876"/>
                  </a:moveTo>
                  <a:lnTo>
                    <a:pt x="195072" y="1149096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56401" y="5693917"/>
              <a:ext cx="146685" cy="10160"/>
            </a:xfrm>
            <a:custGeom>
              <a:avLst/>
              <a:gdLst/>
              <a:ahLst/>
              <a:cxnLst/>
              <a:rect l="l" t="t" r="r" b="b"/>
              <a:pathLst>
                <a:path w="146685" h="10160">
                  <a:moveTo>
                    <a:pt x="-6350" y="4953"/>
                  </a:moveTo>
                  <a:lnTo>
                    <a:pt x="152666" y="4953"/>
                  </a:lnTo>
                </a:path>
              </a:pathLst>
            </a:custGeom>
            <a:ln w="22606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92977" y="5321299"/>
              <a:ext cx="800100" cy="428625"/>
            </a:xfrm>
            <a:custGeom>
              <a:avLst/>
              <a:gdLst/>
              <a:ahLst/>
              <a:cxnLst/>
              <a:rect l="l" t="t" r="r" b="b"/>
              <a:pathLst>
                <a:path w="800100" h="428625">
                  <a:moveTo>
                    <a:pt x="0" y="334517"/>
                  </a:moveTo>
                  <a:lnTo>
                    <a:pt x="117348" y="15239"/>
                  </a:lnTo>
                </a:path>
                <a:path w="800100" h="428625">
                  <a:moveTo>
                    <a:pt x="163842" y="382524"/>
                  </a:moveTo>
                  <a:lnTo>
                    <a:pt x="153924" y="15239"/>
                  </a:lnTo>
                </a:path>
                <a:path w="800100" h="428625">
                  <a:moveTo>
                    <a:pt x="557022" y="9144"/>
                  </a:moveTo>
                  <a:lnTo>
                    <a:pt x="634746" y="409194"/>
                  </a:lnTo>
                </a:path>
                <a:path w="800100" h="428625">
                  <a:moveTo>
                    <a:pt x="679716" y="428244"/>
                  </a:moveTo>
                  <a:lnTo>
                    <a:pt x="800100" y="0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73799" y="5738875"/>
              <a:ext cx="146685" cy="9525"/>
            </a:xfrm>
            <a:custGeom>
              <a:avLst/>
              <a:gdLst/>
              <a:ahLst/>
              <a:cxnLst/>
              <a:rect l="l" t="t" r="r" b="b"/>
              <a:pathLst>
                <a:path w="146684" h="9525">
                  <a:moveTo>
                    <a:pt x="-6350" y="4572"/>
                  </a:moveTo>
                  <a:lnTo>
                    <a:pt x="152666" y="4572"/>
                  </a:lnTo>
                </a:path>
              </a:pathLst>
            </a:custGeom>
            <a:ln w="21844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27851" y="5347969"/>
              <a:ext cx="519430" cy="628650"/>
            </a:xfrm>
            <a:custGeom>
              <a:avLst/>
              <a:gdLst/>
              <a:ahLst/>
              <a:cxnLst/>
              <a:rect l="l" t="t" r="r" b="b"/>
              <a:pathLst>
                <a:path w="519429" h="628650">
                  <a:moveTo>
                    <a:pt x="300240" y="400050"/>
                  </a:moveTo>
                  <a:lnTo>
                    <a:pt x="417575" y="17525"/>
                  </a:lnTo>
                </a:path>
                <a:path w="519429" h="628650">
                  <a:moveTo>
                    <a:pt x="187464" y="187451"/>
                  </a:moveTo>
                  <a:lnTo>
                    <a:pt x="379475" y="0"/>
                  </a:lnTo>
                </a:path>
                <a:path w="519429" h="628650">
                  <a:moveTo>
                    <a:pt x="19050" y="335279"/>
                  </a:moveTo>
                  <a:lnTo>
                    <a:pt x="134874" y="187451"/>
                  </a:lnTo>
                </a:path>
                <a:path w="519429" h="628650">
                  <a:moveTo>
                    <a:pt x="162318" y="214121"/>
                  </a:moveTo>
                  <a:lnTo>
                    <a:pt x="338340" y="400050"/>
                  </a:lnTo>
                </a:path>
                <a:path w="519429" h="628650">
                  <a:moveTo>
                    <a:pt x="52590" y="609600"/>
                  </a:moveTo>
                  <a:lnTo>
                    <a:pt x="211074" y="609600"/>
                  </a:lnTo>
                </a:path>
                <a:path w="519429" h="628650">
                  <a:moveTo>
                    <a:pt x="247650" y="609600"/>
                  </a:moveTo>
                  <a:lnTo>
                    <a:pt x="518922" y="429005"/>
                  </a:lnTo>
                </a:path>
                <a:path w="519429" h="628650">
                  <a:moveTo>
                    <a:pt x="0" y="319277"/>
                  </a:moveTo>
                  <a:lnTo>
                    <a:pt x="44196" y="628650"/>
                  </a:lnTo>
                </a:path>
                <a:path w="519429" h="628650">
                  <a:moveTo>
                    <a:pt x="257568" y="590550"/>
                  </a:moveTo>
                  <a:lnTo>
                    <a:pt x="319290" y="409955"/>
                  </a:lnTo>
                </a:path>
              </a:pathLst>
            </a:custGeom>
            <a:ln w="1270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29375" y="5728969"/>
              <a:ext cx="299085" cy="19050"/>
            </a:xfrm>
            <a:custGeom>
              <a:avLst/>
              <a:gdLst/>
              <a:ahLst/>
              <a:cxnLst/>
              <a:rect l="l" t="t" r="r" b="b"/>
              <a:pathLst>
                <a:path w="299084" h="19050">
                  <a:moveTo>
                    <a:pt x="-6350" y="9525"/>
                  </a:moveTo>
                  <a:lnTo>
                    <a:pt x="305066" y="9525"/>
                  </a:lnTo>
                </a:path>
              </a:pathLst>
            </a:custGeom>
            <a:ln w="31750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523365" y="4959096"/>
            <a:ext cx="1254125" cy="1496060"/>
            <a:chOff x="7523365" y="4959096"/>
            <a:chExt cx="1254125" cy="1496060"/>
          </a:xfrm>
        </p:grpSpPr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5805" y="4971542"/>
              <a:ext cx="1229105" cy="14706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529715" y="4965446"/>
              <a:ext cx="1241425" cy="1483360"/>
            </a:xfrm>
            <a:custGeom>
              <a:avLst/>
              <a:gdLst/>
              <a:ahLst/>
              <a:cxnLst/>
              <a:rect l="l" t="t" r="r" b="b"/>
              <a:pathLst>
                <a:path w="1241425" h="1483360">
                  <a:moveTo>
                    <a:pt x="0" y="1482852"/>
                  </a:moveTo>
                  <a:lnTo>
                    <a:pt x="0" y="0"/>
                  </a:lnTo>
                  <a:lnTo>
                    <a:pt x="1241298" y="0"/>
                  </a:lnTo>
                  <a:lnTo>
                    <a:pt x="1241298" y="1482852"/>
                  </a:lnTo>
                  <a:lnTo>
                    <a:pt x="0" y="1482852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35848" y="5549900"/>
              <a:ext cx="48260" cy="44450"/>
            </a:xfrm>
            <a:custGeom>
              <a:avLst/>
              <a:gdLst/>
              <a:ahLst/>
              <a:cxnLst/>
              <a:rect l="l" t="t" r="r" b="b"/>
              <a:pathLst>
                <a:path w="48259" h="44450">
                  <a:moveTo>
                    <a:pt x="48018" y="22098"/>
                  </a:moveTo>
                  <a:lnTo>
                    <a:pt x="46137" y="13501"/>
                  </a:lnTo>
                  <a:lnTo>
                    <a:pt x="40968" y="6476"/>
                  </a:lnTo>
                  <a:lnTo>
                    <a:pt x="33225" y="1738"/>
                  </a:lnTo>
                  <a:lnTo>
                    <a:pt x="23622" y="0"/>
                  </a:lnTo>
                  <a:lnTo>
                    <a:pt x="14471" y="1738"/>
                  </a:lnTo>
                  <a:lnTo>
                    <a:pt x="6958" y="6476"/>
                  </a:lnTo>
                  <a:lnTo>
                    <a:pt x="1871" y="13501"/>
                  </a:lnTo>
                  <a:lnTo>
                    <a:pt x="0" y="22098"/>
                  </a:lnTo>
                  <a:lnTo>
                    <a:pt x="1871" y="30694"/>
                  </a:lnTo>
                  <a:lnTo>
                    <a:pt x="6958" y="37719"/>
                  </a:lnTo>
                  <a:lnTo>
                    <a:pt x="14471" y="42457"/>
                  </a:lnTo>
                  <a:lnTo>
                    <a:pt x="23622" y="44196"/>
                  </a:lnTo>
                  <a:lnTo>
                    <a:pt x="33225" y="42457"/>
                  </a:lnTo>
                  <a:lnTo>
                    <a:pt x="40968" y="37718"/>
                  </a:lnTo>
                  <a:lnTo>
                    <a:pt x="46137" y="30694"/>
                  </a:lnTo>
                  <a:lnTo>
                    <a:pt x="48018" y="2209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35848" y="5549900"/>
              <a:ext cx="48260" cy="44450"/>
            </a:xfrm>
            <a:custGeom>
              <a:avLst/>
              <a:gdLst/>
              <a:ahLst/>
              <a:cxnLst/>
              <a:rect l="l" t="t" r="r" b="b"/>
              <a:pathLst>
                <a:path w="48259" h="44450">
                  <a:moveTo>
                    <a:pt x="23622" y="0"/>
                  </a:moveTo>
                  <a:lnTo>
                    <a:pt x="14471" y="1738"/>
                  </a:lnTo>
                  <a:lnTo>
                    <a:pt x="6958" y="6476"/>
                  </a:lnTo>
                  <a:lnTo>
                    <a:pt x="1871" y="13501"/>
                  </a:lnTo>
                  <a:lnTo>
                    <a:pt x="0" y="22098"/>
                  </a:lnTo>
                  <a:lnTo>
                    <a:pt x="1871" y="30694"/>
                  </a:lnTo>
                  <a:lnTo>
                    <a:pt x="6958" y="37719"/>
                  </a:lnTo>
                  <a:lnTo>
                    <a:pt x="14471" y="42457"/>
                  </a:lnTo>
                  <a:lnTo>
                    <a:pt x="23622" y="44196"/>
                  </a:lnTo>
                  <a:lnTo>
                    <a:pt x="33225" y="42457"/>
                  </a:lnTo>
                  <a:lnTo>
                    <a:pt x="40968" y="37718"/>
                  </a:lnTo>
                  <a:lnTo>
                    <a:pt x="46137" y="30694"/>
                  </a:lnTo>
                  <a:lnTo>
                    <a:pt x="48018" y="22098"/>
                  </a:lnTo>
                  <a:lnTo>
                    <a:pt x="46137" y="13501"/>
                  </a:lnTo>
                  <a:lnTo>
                    <a:pt x="40968" y="6476"/>
                  </a:lnTo>
                  <a:lnTo>
                    <a:pt x="33225" y="1738"/>
                  </a:lnTo>
                  <a:lnTo>
                    <a:pt x="23622" y="0"/>
                  </a:lnTo>
                  <a:close/>
                </a:path>
              </a:pathLst>
            </a:custGeom>
            <a:ln w="952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5681" y="5587809"/>
              <a:ext cx="312800" cy="32346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83867" y="5571998"/>
              <a:ext cx="298450" cy="28575"/>
            </a:xfrm>
            <a:custGeom>
              <a:avLst/>
              <a:gdLst/>
              <a:ahLst/>
              <a:cxnLst/>
              <a:rect l="l" t="t" r="r" b="b"/>
              <a:pathLst>
                <a:path w="298450" h="28575">
                  <a:moveTo>
                    <a:pt x="-9525" y="14096"/>
                  </a:moveTo>
                  <a:lnTo>
                    <a:pt x="307454" y="14096"/>
                  </a:lnTo>
                </a:path>
              </a:pathLst>
            </a:custGeom>
            <a:ln w="47243">
              <a:solidFill>
                <a:srgbClr val="F1E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59470" y="5571998"/>
              <a:ext cx="316230" cy="296545"/>
            </a:xfrm>
            <a:custGeom>
              <a:avLst/>
              <a:gdLst/>
              <a:ahLst/>
              <a:cxnLst/>
              <a:rect l="l" t="t" r="r" b="b"/>
              <a:pathLst>
                <a:path w="316229" h="296545">
                  <a:moveTo>
                    <a:pt x="60972" y="255269"/>
                  </a:moveTo>
                  <a:lnTo>
                    <a:pt x="24396" y="0"/>
                  </a:lnTo>
                </a:path>
                <a:path w="316229" h="296545">
                  <a:moveTo>
                    <a:pt x="122694" y="296417"/>
                  </a:moveTo>
                  <a:lnTo>
                    <a:pt x="0" y="22098"/>
                  </a:lnTo>
                </a:path>
                <a:path w="316229" h="296545">
                  <a:moveTo>
                    <a:pt x="140220" y="290322"/>
                  </a:moveTo>
                  <a:lnTo>
                    <a:pt x="316229" y="44196"/>
                  </a:lnTo>
                </a:path>
              </a:pathLst>
            </a:custGeom>
            <a:ln w="19050">
              <a:solidFill>
                <a:srgbClr val="F1E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63360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 recognition</a:t>
            </a:r>
            <a:r>
              <a:rPr sz="4400" dirty="0"/>
              <a:t> </a:t>
            </a:r>
            <a:r>
              <a:rPr sz="4400" spc="-5" dirty="0"/>
              <a:t>problem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52345"/>
            <a:ext cx="7491095" cy="197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Given a still </a:t>
            </a:r>
            <a:r>
              <a:rPr sz="3200" spc="-10" dirty="0">
                <a:latin typeface="Arial MT"/>
                <a:cs typeface="Arial MT"/>
              </a:rPr>
              <a:t>image </a:t>
            </a:r>
            <a:r>
              <a:rPr sz="3200" spc="-5" dirty="0">
                <a:latin typeface="Arial MT"/>
                <a:cs typeface="Arial MT"/>
              </a:rPr>
              <a:t>or video of a </a:t>
            </a:r>
            <a:r>
              <a:rPr sz="3200" spc="-10" dirty="0">
                <a:latin typeface="Arial MT"/>
                <a:cs typeface="Arial MT"/>
              </a:rPr>
              <a:t>scene, 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identify </a:t>
            </a:r>
            <a:r>
              <a:rPr sz="3200" spc="-5" dirty="0">
                <a:latin typeface="Arial MT"/>
                <a:cs typeface="Arial MT"/>
              </a:rPr>
              <a:t>or verify one or more </a:t>
            </a:r>
            <a:r>
              <a:rPr sz="3200" spc="-10" dirty="0">
                <a:latin typeface="Arial MT"/>
                <a:cs typeface="Arial MT"/>
              </a:rPr>
              <a:t>persons in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this </a:t>
            </a:r>
            <a:r>
              <a:rPr sz="3200" spc="-10" dirty="0">
                <a:latin typeface="Arial MT"/>
                <a:cs typeface="Arial MT"/>
              </a:rPr>
              <a:t>scene</a:t>
            </a:r>
            <a:r>
              <a:rPr sz="3200" spc="-5" dirty="0">
                <a:latin typeface="Arial MT"/>
                <a:cs typeface="Arial MT"/>
              </a:rPr>
              <a:t> using a </a:t>
            </a:r>
            <a:r>
              <a:rPr sz="3200" spc="-10" dirty="0">
                <a:latin typeface="Arial MT"/>
                <a:cs typeface="Arial MT"/>
              </a:rPr>
              <a:t>stored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database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of </a:t>
            </a:r>
            <a:r>
              <a:rPr sz="3200" spc="-5" dirty="0">
                <a:latin typeface="Arial MT"/>
                <a:cs typeface="Arial MT"/>
              </a:rPr>
              <a:t> facial</a:t>
            </a:r>
            <a:r>
              <a:rPr sz="3200" spc="-10" dirty="0">
                <a:latin typeface="Arial MT"/>
                <a:cs typeface="Arial MT"/>
              </a:rPr>
              <a:t> images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25699" y="4786185"/>
            <a:ext cx="1017905" cy="512445"/>
            <a:chOff x="2825699" y="4786185"/>
            <a:chExt cx="1017905" cy="512445"/>
          </a:xfrm>
        </p:grpSpPr>
        <p:sp>
          <p:nvSpPr>
            <p:cNvPr id="5" name="object 5"/>
            <p:cNvSpPr/>
            <p:nvPr/>
          </p:nvSpPr>
          <p:spPr>
            <a:xfrm>
              <a:off x="2830461" y="4790947"/>
              <a:ext cx="1008380" cy="502920"/>
            </a:xfrm>
            <a:custGeom>
              <a:avLst/>
              <a:gdLst/>
              <a:ahLst/>
              <a:cxnLst/>
              <a:rect l="l" t="t" r="r" b="b"/>
              <a:pathLst>
                <a:path w="1008379" h="502920">
                  <a:moveTo>
                    <a:pt x="1008126" y="251460"/>
                  </a:moveTo>
                  <a:lnTo>
                    <a:pt x="755904" y="0"/>
                  </a:lnTo>
                  <a:lnTo>
                    <a:pt x="755904" y="125729"/>
                  </a:lnTo>
                  <a:lnTo>
                    <a:pt x="0" y="125729"/>
                  </a:lnTo>
                  <a:lnTo>
                    <a:pt x="0" y="377189"/>
                  </a:lnTo>
                  <a:lnTo>
                    <a:pt x="755904" y="377189"/>
                  </a:lnTo>
                  <a:lnTo>
                    <a:pt x="755904" y="502919"/>
                  </a:lnTo>
                  <a:lnTo>
                    <a:pt x="1008126" y="251460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30461" y="4790947"/>
              <a:ext cx="1008380" cy="502920"/>
            </a:xfrm>
            <a:custGeom>
              <a:avLst/>
              <a:gdLst/>
              <a:ahLst/>
              <a:cxnLst/>
              <a:rect l="l" t="t" r="r" b="b"/>
              <a:pathLst>
                <a:path w="1008379" h="502920">
                  <a:moveTo>
                    <a:pt x="755904" y="0"/>
                  </a:moveTo>
                  <a:lnTo>
                    <a:pt x="755904" y="125729"/>
                  </a:lnTo>
                  <a:lnTo>
                    <a:pt x="0" y="125729"/>
                  </a:lnTo>
                  <a:lnTo>
                    <a:pt x="0" y="377189"/>
                  </a:lnTo>
                  <a:lnTo>
                    <a:pt x="755904" y="377189"/>
                  </a:lnTo>
                  <a:lnTo>
                    <a:pt x="755904" y="502919"/>
                  </a:lnTo>
                  <a:lnTo>
                    <a:pt x="1008126" y="251460"/>
                  </a:lnTo>
                  <a:lnTo>
                    <a:pt x="755904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94311" y="5521197"/>
            <a:ext cx="1283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Who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she?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9007" y="3924554"/>
            <a:ext cx="4139945" cy="22349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18127" y="6217665"/>
            <a:ext cx="9925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Arial MT"/>
                <a:cs typeface="Arial MT"/>
                <a:hlinkClick r:id="rId3"/>
              </a:rPr>
              <a:t>http://picasa.google.com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559" y="4112767"/>
            <a:ext cx="1325879" cy="18257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797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Skin</a:t>
            </a:r>
            <a:r>
              <a:rPr sz="4400" spc="5" dirty="0"/>
              <a:t> </a:t>
            </a:r>
            <a:r>
              <a:rPr sz="4400" spc="-5" dirty="0"/>
              <a:t>color</a:t>
            </a:r>
            <a:r>
              <a:rPr sz="4400" spc="5" dirty="0"/>
              <a:t> </a:t>
            </a:r>
            <a:r>
              <a:rPr sz="4400" spc="-5" dirty="0"/>
              <a:t>based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5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98243"/>
            <a:ext cx="7410450" cy="24993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26266B"/>
              </a:buClr>
              <a:buSzPct val="761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100" spc="-5" dirty="0">
                <a:latin typeface="Arial MT"/>
                <a:cs typeface="Arial MT"/>
              </a:rPr>
              <a:t>Each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pixel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labeled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as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skin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or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non-skin</a:t>
            </a:r>
            <a:endParaRPr sz="2100">
              <a:latin typeface="Arial MT"/>
              <a:cs typeface="Arial MT"/>
            </a:endParaRPr>
          </a:p>
          <a:p>
            <a:pPr marL="355600" marR="584835" indent="-342900">
              <a:lnSpc>
                <a:spcPts val="2270"/>
              </a:lnSpc>
              <a:spcBef>
                <a:spcPts val="535"/>
              </a:spcBef>
              <a:buClr>
                <a:srgbClr val="26266B"/>
              </a:buClr>
              <a:buSzPct val="761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100" spc="-5" dirty="0">
                <a:latin typeface="Arial MT"/>
                <a:cs typeface="Arial MT"/>
              </a:rPr>
              <a:t>Connected component analysis and grouping to merge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neighbor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skin areas</a:t>
            </a:r>
            <a:endParaRPr sz="2100">
              <a:latin typeface="Arial MT"/>
              <a:cs typeface="Arial MT"/>
            </a:endParaRPr>
          </a:p>
          <a:p>
            <a:pPr marL="355600" marR="281305" indent="-342900">
              <a:lnSpc>
                <a:spcPts val="2270"/>
              </a:lnSpc>
              <a:spcBef>
                <a:spcPts val="515"/>
              </a:spcBef>
              <a:buClr>
                <a:srgbClr val="26266B"/>
              </a:buClr>
              <a:buSzPct val="7619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100" dirty="0">
                <a:latin typeface="Arial MT"/>
                <a:cs typeface="Arial MT"/>
              </a:rPr>
              <a:t>A </a:t>
            </a:r>
            <a:r>
              <a:rPr sz="2100" spc="-5" dirty="0">
                <a:latin typeface="Arial MT"/>
                <a:cs typeface="Arial MT"/>
              </a:rPr>
              <a:t>candidate region is classified as </a:t>
            </a:r>
            <a:r>
              <a:rPr sz="2100" dirty="0">
                <a:latin typeface="Arial MT"/>
                <a:cs typeface="Arial MT"/>
              </a:rPr>
              <a:t>face </a:t>
            </a:r>
            <a:r>
              <a:rPr sz="2100" spc="-5" dirty="0">
                <a:latin typeface="Arial MT"/>
                <a:cs typeface="Arial MT"/>
              </a:rPr>
              <a:t>if it </a:t>
            </a:r>
            <a:r>
              <a:rPr sz="2100" dirty="0">
                <a:latin typeface="Arial MT"/>
                <a:cs typeface="Arial MT"/>
              </a:rPr>
              <a:t>satisfies some </a:t>
            </a:r>
            <a:r>
              <a:rPr sz="2100" spc="-57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criteria</a:t>
            </a:r>
            <a:endParaRPr sz="2100">
              <a:latin typeface="Arial MT"/>
              <a:cs typeface="Arial MT"/>
            </a:endParaRPr>
          </a:p>
          <a:p>
            <a:pPr marL="755650" marR="5080" lvl="1" indent="-285750" algn="just">
              <a:lnSpc>
                <a:spcPct val="89900"/>
              </a:lnSpc>
              <a:spcBef>
                <a:spcPts val="430"/>
              </a:spcBef>
              <a:buClr>
                <a:srgbClr val="9797C5"/>
              </a:buClr>
              <a:buSzPct val="78947"/>
              <a:buFont typeface="Wingdings"/>
              <a:buChar char=""/>
              <a:tabLst>
                <a:tab pos="755650" algn="l"/>
              </a:tabLst>
            </a:pPr>
            <a:r>
              <a:rPr sz="1900" dirty="0">
                <a:latin typeface="Arial MT"/>
                <a:cs typeface="Arial MT"/>
              </a:rPr>
              <a:t>Easy </a:t>
            </a:r>
            <a:r>
              <a:rPr sz="1900" spc="-5" dirty="0">
                <a:latin typeface="Arial MT"/>
                <a:cs typeface="Arial MT"/>
              </a:rPr>
              <a:t>to </a:t>
            </a:r>
            <a:r>
              <a:rPr sz="1900" dirty="0">
                <a:latin typeface="Arial MT"/>
                <a:cs typeface="Arial MT"/>
              </a:rPr>
              <a:t>implement, insensitive to pose and facial expressions,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but sensitive to illumination variations and other body-parts or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skin-color like regions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680200"/>
            <a:ext cx="6622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J.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Kovac,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Peer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</a:t>
            </a:r>
            <a:r>
              <a:rPr sz="900" dirty="0">
                <a:latin typeface="Arial MT"/>
                <a:cs typeface="Arial MT"/>
              </a:rPr>
              <a:t>F.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Solina,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“Human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Skin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Colour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Clustering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Detection”,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Computer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as</a:t>
            </a:r>
            <a:r>
              <a:rPr sz="900" i="1" dirty="0">
                <a:latin typeface="Arial"/>
                <a:cs typeface="Arial"/>
              </a:rPr>
              <a:t> a</a:t>
            </a:r>
            <a:r>
              <a:rPr sz="900" i="1" spc="10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Tool,</a:t>
            </a:r>
            <a:r>
              <a:rPr sz="900" i="1" spc="-10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2003.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203" y="4809997"/>
            <a:ext cx="1944623" cy="14508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85007" y="4800663"/>
            <a:ext cx="2012950" cy="1474470"/>
            <a:chOff x="3385007" y="4800663"/>
            <a:chExt cx="2012950" cy="14744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4335" y="4809997"/>
              <a:ext cx="1994153" cy="14554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89769" y="4805426"/>
              <a:ext cx="2003425" cy="1464945"/>
            </a:xfrm>
            <a:custGeom>
              <a:avLst/>
              <a:gdLst/>
              <a:ahLst/>
              <a:cxnLst/>
              <a:rect l="l" t="t" r="r" b="b"/>
              <a:pathLst>
                <a:path w="2003425" h="1464945">
                  <a:moveTo>
                    <a:pt x="0" y="1464564"/>
                  </a:moveTo>
                  <a:lnTo>
                    <a:pt x="0" y="0"/>
                  </a:lnTo>
                  <a:lnTo>
                    <a:pt x="2003298" y="0"/>
                  </a:lnTo>
                  <a:lnTo>
                    <a:pt x="2003298" y="1464564"/>
                  </a:lnTo>
                  <a:lnTo>
                    <a:pt x="0" y="1464564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863799" y="5381307"/>
            <a:ext cx="405130" cy="367030"/>
            <a:chOff x="2863799" y="5381307"/>
            <a:chExt cx="405130" cy="367030"/>
          </a:xfrm>
        </p:grpSpPr>
        <p:sp>
          <p:nvSpPr>
            <p:cNvPr id="10" name="object 10"/>
            <p:cNvSpPr/>
            <p:nvPr/>
          </p:nvSpPr>
          <p:spPr>
            <a:xfrm>
              <a:off x="2868561" y="5386070"/>
              <a:ext cx="395605" cy="357505"/>
            </a:xfrm>
            <a:custGeom>
              <a:avLst/>
              <a:gdLst/>
              <a:ahLst/>
              <a:cxnLst/>
              <a:rect l="l" t="t" r="r" b="b"/>
              <a:pathLst>
                <a:path w="395604" h="357504">
                  <a:moveTo>
                    <a:pt x="395478" y="178307"/>
                  </a:moveTo>
                  <a:lnTo>
                    <a:pt x="296418" y="0"/>
                  </a:lnTo>
                  <a:lnTo>
                    <a:pt x="296418" y="89153"/>
                  </a:lnTo>
                  <a:lnTo>
                    <a:pt x="0" y="89153"/>
                  </a:lnTo>
                  <a:lnTo>
                    <a:pt x="0" y="268224"/>
                  </a:lnTo>
                  <a:lnTo>
                    <a:pt x="296418" y="268224"/>
                  </a:lnTo>
                  <a:lnTo>
                    <a:pt x="296418" y="357377"/>
                  </a:lnTo>
                  <a:lnTo>
                    <a:pt x="395478" y="178307"/>
                  </a:lnTo>
                  <a:close/>
                </a:path>
              </a:pathLst>
            </a:custGeom>
            <a:solidFill>
              <a:srgbClr val="63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8561" y="5386070"/>
              <a:ext cx="395605" cy="357505"/>
            </a:xfrm>
            <a:custGeom>
              <a:avLst/>
              <a:gdLst/>
              <a:ahLst/>
              <a:cxnLst/>
              <a:rect l="l" t="t" r="r" b="b"/>
              <a:pathLst>
                <a:path w="395604" h="357504">
                  <a:moveTo>
                    <a:pt x="296418" y="0"/>
                  </a:moveTo>
                  <a:lnTo>
                    <a:pt x="296418" y="89153"/>
                  </a:lnTo>
                  <a:lnTo>
                    <a:pt x="0" y="89153"/>
                  </a:lnTo>
                  <a:lnTo>
                    <a:pt x="0" y="268224"/>
                  </a:lnTo>
                  <a:lnTo>
                    <a:pt x="296418" y="268224"/>
                  </a:lnTo>
                  <a:lnTo>
                    <a:pt x="296418" y="357377"/>
                  </a:lnTo>
                  <a:lnTo>
                    <a:pt x="395478" y="178307"/>
                  </a:lnTo>
                  <a:lnTo>
                    <a:pt x="296418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91162" y="5381307"/>
            <a:ext cx="405130" cy="367030"/>
            <a:chOff x="5491162" y="5381307"/>
            <a:chExt cx="405130" cy="367030"/>
          </a:xfrm>
        </p:grpSpPr>
        <p:sp>
          <p:nvSpPr>
            <p:cNvPr id="13" name="object 13"/>
            <p:cNvSpPr/>
            <p:nvPr/>
          </p:nvSpPr>
          <p:spPr>
            <a:xfrm>
              <a:off x="5495925" y="5386070"/>
              <a:ext cx="395605" cy="357505"/>
            </a:xfrm>
            <a:custGeom>
              <a:avLst/>
              <a:gdLst/>
              <a:ahLst/>
              <a:cxnLst/>
              <a:rect l="l" t="t" r="r" b="b"/>
              <a:pathLst>
                <a:path w="395604" h="357504">
                  <a:moveTo>
                    <a:pt x="395490" y="178307"/>
                  </a:moveTo>
                  <a:lnTo>
                    <a:pt x="296430" y="0"/>
                  </a:lnTo>
                  <a:lnTo>
                    <a:pt x="296430" y="89153"/>
                  </a:lnTo>
                  <a:lnTo>
                    <a:pt x="0" y="89153"/>
                  </a:lnTo>
                  <a:lnTo>
                    <a:pt x="0" y="268224"/>
                  </a:lnTo>
                  <a:lnTo>
                    <a:pt x="296430" y="268224"/>
                  </a:lnTo>
                  <a:lnTo>
                    <a:pt x="296430" y="357377"/>
                  </a:lnTo>
                  <a:lnTo>
                    <a:pt x="395490" y="178307"/>
                  </a:lnTo>
                  <a:close/>
                </a:path>
              </a:pathLst>
            </a:custGeom>
            <a:solidFill>
              <a:srgbClr val="63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5925" y="5386070"/>
              <a:ext cx="395605" cy="357505"/>
            </a:xfrm>
            <a:custGeom>
              <a:avLst/>
              <a:gdLst/>
              <a:ahLst/>
              <a:cxnLst/>
              <a:rect l="l" t="t" r="r" b="b"/>
              <a:pathLst>
                <a:path w="395604" h="357504">
                  <a:moveTo>
                    <a:pt x="296430" y="0"/>
                  </a:moveTo>
                  <a:lnTo>
                    <a:pt x="296430" y="89153"/>
                  </a:lnTo>
                  <a:lnTo>
                    <a:pt x="0" y="89153"/>
                  </a:lnTo>
                  <a:lnTo>
                    <a:pt x="0" y="268224"/>
                  </a:lnTo>
                  <a:lnTo>
                    <a:pt x="296430" y="268224"/>
                  </a:lnTo>
                  <a:lnTo>
                    <a:pt x="296430" y="357377"/>
                  </a:lnTo>
                  <a:lnTo>
                    <a:pt x="395490" y="178307"/>
                  </a:lnTo>
                  <a:lnTo>
                    <a:pt x="296430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26848" y="4781613"/>
            <a:ext cx="1963420" cy="1501775"/>
            <a:chOff x="6026848" y="4781613"/>
            <a:chExt cx="1963420" cy="150177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6189" y="4790948"/>
              <a:ext cx="1944623" cy="14828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31610" y="4786376"/>
              <a:ext cx="1953895" cy="1492250"/>
            </a:xfrm>
            <a:custGeom>
              <a:avLst/>
              <a:gdLst/>
              <a:ahLst/>
              <a:cxnLst/>
              <a:rect l="l" t="t" r="r" b="b"/>
              <a:pathLst>
                <a:path w="1953895" h="1492250">
                  <a:moveTo>
                    <a:pt x="0" y="1491996"/>
                  </a:moveTo>
                  <a:lnTo>
                    <a:pt x="0" y="0"/>
                  </a:lnTo>
                  <a:lnTo>
                    <a:pt x="1953768" y="0"/>
                  </a:lnTo>
                  <a:lnTo>
                    <a:pt x="1953768" y="1491996"/>
                  </a:lnTo>
                  <a:lnTo>
                    <a:pt x="0" y="1491996"/>
                  </a:lnTo>
                  <a:close/>
                </a:path>
              </a:pathLst>
            </a:custGeom>
            <a:ln w="9524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6752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Template</a:t>
            </a:r>
            <a:r>
              <a:rPr sz="4400" spc="5" dirty="0"/>
              <a:t> </a:t>
            </a:r>
            <a:r>
              <a:rPr sz="4400" spc="-5" dirty="0"/>
              <a:t>based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5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95196"/>
            <a:ext cx="8060690" cy="22555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marR="307975" indent="-342900">
              <a:lnSpc>
                <a:spcPct val="79800"/>
              </a:lnSpc>
              <a:spcBef>
                <a:spcPts val="68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Several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templates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stored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describe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whole 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facial features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separately</a:t>
            </a:r>
            <a:endParaRPr sz="2400">
              <a:latin typeface="Arial MT"/>
              <a:cs typeface="Arial MT"/>
            </a:endParaRPr>
          </a:p>
          <a:p>
            <a:pPr marL="755650" lvl="1" indent="-285750">
              <a:lnSpc>
                <a:spcPts val="216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Predefined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templates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silhouettes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Deformable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templates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facial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contours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(e.g.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Snakes)</a:t>
            </a:r>
            <a:endParaRPr sz="1800">
              <a:latin typeface="Arial MT"/>
              <a:cs typeface="Arial MT"/>
            </a:endParaRPr>
          </a:p>
          <a:p>
            <a:pPr marL="355600" marR="1393825" indent="-342900">
              <a:lnSpc>
                <a:spcPts val="2300"/>
              </a:lnSpc>
              <a:spcBef>
                <a:spcPts val="56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Face </a:t>
            </a:r>
            <a:r>
              <a:rPr sz="2400" spc="-5" dirty="0">
                <a:latin typeface="Arial MT"/>
                <a:cs typeface="Arial MT"/>
              </a:rPr>
              <a:t>detection based on </a:t>
            </a:r>
            <a:r>
              <a:rPr sz="2400" dirty="0">
                <a:latin typeface="Arial MT"/>
                <a:cs typeface="Arial MT"/>
              </a:rPr>
              <a:t>correlation </a:t>
            </a:r>
            <a:r>
              <a:rPr sz="2400" spc="-5" dirty="0">
                <a:latin typeface="Arial MT"/>
                <a:cs typeface="Arial MT"/>
              </a:rPr>
              <a:t>with </a:t>
            </a:r>
            <a:r>
              <a:rPr sz="2400" dirty="0">
                <a:latin typeface="Arial MT"/>
                <a:cs typeface="Arial MT"/>
              </a:rPr>
              <a:t>these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templates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Simple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implement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cannot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pose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variations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961" y="4401565"/>
            <a:ext cx="1565148" cy="15415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821" y="6543800"/>
            <a:ext cx="6781800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M.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H.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Yang,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“Recent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Advances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Detection:</a:t>
            </a:r>
            <a:r>
              <a:rPr sz="900" dirty="0">
                <a:latin typeface="Arial MT"/>
                <a:cs typeface="Arial MT"/>
              </a:rPr>
              <a:t> A </a:t>
            </a:r>
            <a:r>
              <a:rPr sz="900" spc="-5" dirty="0">
                <a:latin typeface="Arial MT"/>
                <a:cs typeface="Arial MT"/>
              </a:rPr>
              <a:t>tutorial”,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 Pattern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2004.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75"/>
              </a:lnSpc>
            </a:pPr>
            <a:r>
              <a:rPr sz="900" dirty="0">
                <a:latin typeface="Arial MT"/>
                <a:cs typeface="Arial MT"/>
              </a:rPr>
              <a:t>B. Scassellati, </a:t>
            </a:r>
            <a:r>
              <a:rPr sz="900" spc="-5" dirty="0">
                <a:latin typeface="Arial MT"/>
                <a:cs typeface="Arial MT"/>
              </a:rPr>
              <a:t>“Eye </a:t>
            </a:r>
            <a:r>
              <a:rPr sz="900" dirty="0">
                <a:latin typeface="Arial MT"/>
                <a:cs typeface="Arial MT"/>
              </a:rPr>
              <a:t>finding</a:t>
            </a:r>
            <a:r>
              <a:rPr sz="900" spc="-5" dirty="0">
                <a:latin typeface="Arial MT"/>
                <a:cs typeface="Arial MT"/>
              </a:rPr>
              <a:t> via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dirty="0">
                <a:latin typeface="Arial MT"/>
                <a:cs typeface="Arial MT"/>
              </a:rPr>
              <a:t> a </a:t>
            </a:r>
            <a:r>
              <a:rPr sz="900" spc="-5" dirty="0">
                <a:latin typeface="Arial MT"/>
                <a:cs typeface="Arial MT"/>
              </a:rPr>
              <a:t>foevated,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active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vision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system”,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National Conf.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Artificial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Intelligence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1998.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8181" y="4401566"/>
            <a:ext cx="1516379" cy="1541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5971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Appearance</a:t>
            </a:r>
            <a:r>
              <a:rPr spc="-30" dirty="0"/>
              <a:t> </a:t>
            </a:r>
            <a:r>
              <a:rPr spc="-5" dirty="0"/>
              <a:t>based</a:t>
            </a:r>
            <a:r>
              <a:rPr spc="-25" dirty="0"/>
              <a:t> </a:t>
            </a:r>
            <a:r>
              <a:rPr dirty="0"/>
              <a:t>face</a:t>
            </a:r>
            <a:r>
              <a:rPr spc="-20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7764145" cy="307721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5080" indent="-342900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Uses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statistical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machine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learning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learn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spc="-10" dirty="0">
                <a:latin typeface="Arial MT"/>
                <a:cs typeface="Arial MT"/>
              </a:rPr>
              <a:t>“characteristics”</a:t>
            </a:r>
            <a:r>
              <a:rPr sz="2000" spc="-5" dirty="0">
                <a:latin typeface="Arial MT"/>
                <a:cs typeface="Arial MT"/>
              </a:rPr>
              <a:t> of a face from 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large set of </a:t>
            </a:r>
            <a:r>
              <a:rPr sz="2000" spc="-10" dirty="0">
                <a:latin typeface="Arial MT"/>
                <a:cs typeface="Arial MT"/>
              </a:rPr>
              <a:t>images</a:t>
            </a:r>
            <a:endParaRPr sz="20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1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dirty="0">
                <a:latin typeface="Arial MT"/>
                <a:cs typeface="Arial MT"/>
              </a:rPr>
              <a:t>PCA,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LDA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Vector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Machines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Neural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Networks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Hidden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Markov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Adaboost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Most </a:t>
            </a:r>
            <a:r>
              <a:rPr sz="2000" spc="-10" dirty="0">
                <a:latin typeface="Arial MT"/>
                <a:cs typeface="Arial MT"/>
              </a:rPr>
              <a:t>successful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approach,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fast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robust</a:t>
            </a:r>
            <a:endParaRPr sz="20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Detection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80-90%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false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positive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10%</a:t>
            </a:r>
            <a:endParaRPr sz="1800">
              <a:latin typeface="Arial MT"/>
              <a:cs typeface="Arial MT"/>
            </a:endParaRPr>
          </a:p>
          <a:p>
            <a:pPr marL="355600" marR="280035" indent="-342900">
              <a:lnSpc>
                <a:spcPts val="1930"/>
              </a:lnSpc>
              <a:spcBef>
                <a:spcPts val="459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Needs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search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 scale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space</a:t>
            </a:r>
            <a:r>
              <a:rPr sz="2000" spc="-5" dirty="0">
                <a:latin typeface="Arial MT"/>
                <a:cs typeface="Arial MT"/>
              </a:rPr>
              <a:t> 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requires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large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set </a:t>
            </a:r>
            <a:r>
              <a:rPr sz="2000" spc="-1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 examples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2833" y="5106415"/>
            <a:ext cx="2486660" cy="1510665"/>
            <a:chOff x="5092833" y="5106415"/>
            <a:chExt cx="2486660" cy="15106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2833" y="5106415"/>
              <a:ext cx="622554" cy="4892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387" y="5106416"/>
              <a:ext cx="576072" cy="4541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979" y="5106416"/>
              <a:ext cx="1245108" cy="552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2833" y="5560568"/>
              <a:ext cx="628650" cy="4907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387" y="5561330"/>
              <a:ext cx="771144" cy="504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4527" y="5595619"/>
              <a:ext cx="1124701" cy="5478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2833" y="6051295"/>
              <a:ext cx="812080" cy="5654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0835" y="6046723"/>
              <a:ext cx="475644" cy="5509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7555" y="6065773"/>
              <a:ext cx="440132" cy="5509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6561" y="6051295"/>
              <a:ext cx="414527" cy="5654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0327" y="6065773"/>
              <a:ext cx="438218" cy="4587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21071" y="5370068"/>
              <a:ext cx="1447800" cy="860425"/>
            </a:xfrm>
            <a:custGeom>
              <a:avLst/>
              <a:gdLst/>
              <a:ahLst/>
              <a:cxnLst/>
              <a:rect l="l" t="t" r="r" b="b"/>
              <a:pathLst>
                <a:path w="1447800" h="860425">
                  <a:moveTo>
                    <a:pt x="188988" y="163830"/>
                  </a:moveTo>
                  <a:lnTo>
                    <a:pt x="157746" y="169164"/>
                  </a:lnTo>
                  <a:lnTo>
                    <a:pt x="157746" y="709422"/>
                  </a:lnTo>
                  <a:lnTo>
                    <a:pt x="136842" y="605269"/>
                  </a:lnTo>
                  <a:lnTo>
                    <a:pt x="51054" y="189738"/>
                  </a:lnTo>
                  <a:lnTo>
                    <a:pt x="25819" y="194411"/>
                  </a:lnTo>
                  <a:lnTo>
                    <a:pt x="0" y="199644"/>
                  </a:lnTo>
                  <a:lnTo>
                    <a:pt x="0" y="860298"/>
                  </a:lnTo>
                  <a:lnTo>
                    <a:pt x="31242" y="854964"/>
                  </a:lnTo>
                  <a:lnTo>
                    <a:pt x="31242" y="263652"/>
                  </a:lnTo>
                  <a:lnTo>
                    <a:pt x="41681" y="315391"/>
                  </a:lnTo>
                  <a:lnTo>
                    <a:pt x="147828" y="832104"/>
                  </a:lnTo>
                  <a:lnTo>
                    <a:pt x="168402" y="828586"/>
                  </a:lnTo>
                  <a:lnTo>
                    <a:pt x="188988" y="824484"/>
                  </a:lnTo>
                  <a:lnTo>
                    <a:pt x="188988" y="163830"/>
                  </a:lnTo>
                  <a:close/>
                </a:path>
                <a:path w="1447800" h="860425">
                  <a:moveTo>
                    <a:pt x="409956" y="534924"/>
                  </a:moveTo>
                  <a:lnTo>
                    <a:pt x="408406" y="477774"/>
                  </a:lnTo>
                  <a:lnTo>
                    <a:pt x="403860" y="427482"/>
                  </a:lnTo>
                  <a:lnTo>
                    <a:pt x="396455" y="384048"/>
                  </a:lnTo>
                  <a:lnTo>
                    <a:pt x="377952" y="327761"/>
                  </a:lnTo>
                  <a:lnTo>
                    <a:pt x="377952" y="541020"/>
                  </a:lnTo>
                  <a:lnTo>
                    <a:pt x="376974" y="585177"/>
                  </a:lnTo>
                  <a:lnTo>
                    <a:pt x="374142" y="623887"/>
                  </a:lnTo>
                  <a:lnTo>
                    <a:pt x="363486" y="685038"/>
                  </a:lnTo>
                  <a:lnTo>
                    <a:pt x="346900" y="724573"/>
                  </a:lnTo>
                  <a:lnTo>
                    <a:pt x="324624" y="740664"/>
                  </a:lnTo>
                  <a:lnTo>
                    <a:pt x="312635" y="739914"/>
                  </a:lnTo>
                  <a:lnTo>
                    <a:pt x="285000" y="699516"/>
                  </a:lnTo>
                  <a:lnTo>
                    <a:pt x="274713" y="642556"/>
                  </a:lnTo>
                  <a:lnTo>
                    <a:pt x="271284" y="561594"/>
                  </a:lnTo>
                  <a:lnTo>
                    <a:pt x="272135" y="516128"/>
                  </a:lnTo>
                  <a:lnTo>
                    <a:pt x="274713" y="476732"/>
                  </a:lnTo>
                  <a:lnTo>
                    <a:pt x="285000" y="415290"/>
                  </a:lnTo>
                  <a:lnTo>
                    <a:pt x="301955" y="377101"/>
                  </a:lnTo>
                  <a:lnTo>
                    <a:pt x="324624" y="361188"/>
                  </a:lnTo>
                  <a:lnTo>
                    <a:pt x="336473" y="361911"/>
                  </a:lnTo>
                  <a:lnTo>
                    <a:pt x="363486" y="400050"/>
                  </a:lnTo>
                  <a:lnTo>
                    <a:pt x="374142" y="457390"/>
                  </a:lnTo>
                  <a:lnTo>
                    <a:pt x="376974" y="495858"/>
                  </a:lnTo>
                  <a:lnTo>
                    <a:pt x="377952" y="541020"/>
                  </a:lnTo>
                  <a:lnTo>
                    <a:pt x="377952" y="327761"/>
                  </a:lnTo>
                  <a:lnTo>
                    <a:pt x="374230" y="319024"/>
                  </a:lnTo>
                  <a:lnTo>
                    <a:pt x="359765" y="299847"/>
                  </a:lnTo>
                  <a:lnTo>
                    <a:pt x="343154" y="289826"/>
                  </a:lnTo>
                  <a:lnTo>
                    <a:pt x="324624" y="288798"/>
                  </a:lnTo>
                  <a:lnTo>
                    <a:pt x="305739" y="296951"/>
                  </a:lnTo>
                  <a:lnTo>
                    <a:pt x="274561" y="338099"/>
                  </a:lnTo>
                  <a:lnTo>
                    <a:pt x="252006" y="411568"/>
                  </a:lnTo>
                  <a:lnTo>
                    <a:pt x="244602" y="457682"/>
                  </a:lnTo>
                  <a:lnTo>
                    <a:pt x="240055" y="509651"/>
                  </a:lnTo>
                  <a:lnTo>
                    <a:pt x="238506" y="567690"/>
                  </a:lnTo>
                  <a:lnTo>
                    <a:pt x="240055" y="624725"/>
                  </a:lnTo>
                  <a:lnTo>
                    <a:pt x="244602" y="674751"/>
                  </a:lnTo>
                  <a:lnTo>
                    <a:pt x="252006" y="717931"/>
                  </a:lnTo>
                  <a:lnTo>
                    <a:pt x="262128" y="754380"/>
                  </a:lnTo>
                  <a:lnTo>
                    <a:pt x="271284" y="775081"/>
                  </a:lnTo>
                  <a:lnTo>
                    <a:pt x="274561" y="782510"/>
                  </a:lnTo>
                  <a:lnTo>
                    <a:pt x="289077" y="801624"/>
                  </a:lnTo>
                  <a:lnTo>
                    <a:pt x="305739" y="811606"/>
                  </a:lnTo>
                  <a:lnTo>
                    <a:pt x="324624" y="812292"/>
                  </a:lnTo>
                  <a:lnTo>
                    <a:pt x="343154" y="804595"/>
                  </a:lnTo>
                  <a:lnTo>
                    <a:pt x="374230" y="763752"/>
                  </a:lnTo>
                  <a:lnTo>
                    <a:pt x="396455" y="690626"/>
                  </a:lnTo>
                  <a:lnTo>
                    <a:pt x="403860" y="644563"/>
                  </a:lnTo>
                  <a:lnTo>
                    <a:pt x="408406" y="592645"/>
                  </a:lnTo>
                  <a:lnTo>
                    <a:pt x="409956" y="534924"/>
                  </a:lnTo>
                  <a:close/>
                </a:path>
                <a:path w="1447800" h="860425">
                  <a:moveTo>
                    <a:pt x="612660" y="422148"/>
                  </a:moveTo>
                  <a:lnTo>
                    <a:pt x="611670" y="379412"/>
                  </a:lnTo>
                  <a:lnTo>
                    <a:pt x="603973" y="311353"/>
                  </a:lnTo>
                  <a:lnTo>
                    <a:pt x="588543" y="266052"/>
                  </a:lnTo>
                  <a:lnTo>
                    <a:pt x="551700" y="245364"/>
                  </a:lnTo>
                  <a:lnTo>
                    <a:pt x="543267" y="248221"/>
                  </a:lnTo>
                  <a:lnTo>
                    <a:pt x="511810" y="281355"/>
                  </a:lnTo>
                  <a:lnTo>
                    <a:pt x="489204" y="326136"/>
                  </a:lnTo>
                  <a:lnTo>
                    <a:pt x="489204" y="271272"/>
                  </a:lnTo>
                  <a:lnTo>
                    <a:pt x="457974" y="277368"/>
                  </a:lnTo>
                  <a:lnTo>
                    <a:pt x="457974" y="773430"/>
                  </a:lnTo>
                  <a:lnTo>
                    <a:pt x="489204" y="767334"/>
                  </a:lnTo>
                  <a:lnTo>
                    <a:pt x="489204" y="397002"/>
                  </a:lnTo>
                  <a:lnTo>
                    <a:pt x="495617" y="383286"/>
                  </a:lnTo>
                  <a:lnTo>
                    <a:pt x="515886" y="348996"/>
                  </a:lnTo>
                  <a:lnTo>
                    <a:pt x="550926" y="325374"/>
                  </a:lnTo>
                  <a:lnTo>
                    <a:pt x="557796" y="326898"/>
                  </a:lnTo>
                  <a:lnTo>
                    <a:pt x="576580" y="366242"/>
                  </a:lnTo>
                  <a:lnTo>
                    <a:pt x="582028" y="450570"/>
                  </a:lnTo>
                  <a:lnTo>
                    <a:pt x="582168" y="749808"/>
                  </a:lnTo>
                  <a:lnTo>
                    <a:pt x="612660" y="743712"/>
                  </a:lnTo>
                  <a:lnTo>
                    <a:pt x="612660" y="422148"/>
                  </a:lnTo>
                  <a:close/>
                </a:path>
                <a:path w="1447800" h="860425">
                  <a:moveTo>
                    <a:pt x="892302" y="3810"/>
                  </a:moveTo>
                  <a:lnTo>
                    <a:pt x="887730" y="2286"/>
                  </a:lnTo>
                  <a:lnTo>
                    <a:pt x="877074" y="762"/>
                  </a:lnTo>
                  <a:lnTo>
                    <a:pt x="871728" y="101"/>
                  </a:lnTo>
                  <a:lnTo>
                    <a:pt x="864882" y="0"/>
                  </a:lnTo>
                  <a:lnTo>
                    <a:pt x="858024" y="1524"/>
                  </a:lnTo>
                  <a:lnTo>
                    <a:pt x="819759" y="35496"/>
                  </a:lnTo>
                  <a:lnTo>
                    <a:pt x="803643" y="85483"/>
                  </a:lnTo>
                  <a:lnTo>
                    <a:pt x="795121" y="154889"/>
                  </a:lnTo>
                  <a:lnTo>
                    <a:pt x="794004" y="196596"/>
                  </a:lnTo>
                  <a:lnTo>
                    <a:pt x="794004" y="213360"/>
                  </a:lnTo>
                  <a:lnTo>
                    <a:pt x="787158" y="214884"/>
                  </a:lnTo>
                  <a:lnTo>
                    <a:pt x="780300" y="215646"/>
                  </a:lnTo>
                  <a:lnTo>
                    <a:pt x="773430" y="217170"/>
                  </a:lnTo>
                  <a:lnTo>
                    <a:pt x="773430" y="287274"/>
                  </a:lnTo>
                  <a:lnTo>
                    <a:pt x="780300" y="285750"/>
                  </a:lnTo>
                  <a:lnTo>
                    <a:pt x="787158" y="284988"/>
                  </a:lnTo>
                  <a:lnTo>
                    <a:pt x="794004" y="283464"/>
                  </a:lnTo>
                  <a:lnTo>
                    <a:pt x="794004" y="709422"/>
                  </a:lnTo>
                  <a:lnTo>
                    <a:pt x="801890" y="707834"/>
                  </a:lnTo>
                  <a:lnTo>
                    <a:pt x="817359" y="704926"/>
                  </a:lnTo>
                  <a:lnTo>
                    <a:pt x="824496" y="703491"/>
                  </a:lnTo>
                  <a:lnTo>
                    <a:pt x="825258" y="703326"/>
                  </a:lnTo>
                  <a:lnTo>
                    <a:pt x="825258" y="277368"/>
                  </a:lnTo>
                  <a:lnTo>
                    <a:pt x="838974" y="274637"/>
                  </a:lnTo>
                  <a:lnTo>
                    <a:pt x="853020" y="271995"/>
                  </a:lnTo>
                  <a:lnTo>
                    <a:pt x="866724" y="269443"/>
                  </a:lnTo>
                  <a:lnTo>
                    <a:pt x="880884" y="266700"/>
                  </a:lnTo>
                  <a:lnTo>
                    <a:pt x="880884" y="196596"/>
                  </a:lnTo>
                  <a:lnTo>
                    <a:pt x="866406" y="199491"/>
                  </a:lnTo>
                  <a:lnTo>
                    <a:pt x="852398" y="202222"/>
                  </a:lnTo>
                  <a:lnTo>
                    <a:pt x="838339" y="204851"/>
                  </a:lnTo>
                  <a:lnTo>
                    <a:pt x="824496" y="207264"/>
                  </a:lnTo>
                  <a:lnTo>
                    <a:pt x="824496" y="190500"/>
                  </a:lnTo>
                  <a:lnTo>
                    <a:pt x="826770" y="137541"/>
                  </a:lnTo>
                  <a:lnTo>
                    <a:pt x="838479" y="91605"/>
                  </a:lnTo>
                  <a:lnTo>
                    <a:pt x="866406" y="73152"/>
                  </a:lnTo>
                  <a:lnTo>
                    <a:pt x="871728" y="73152"/>
                  </a:lnTo>
                  <a:lnTo>
                    <a:pt x="877074" y="74676"/>
                  </a:lnTo>
                  <a:lnTo>
                    <a:pt x="882408" y="76962"/>
                  </a:lnTo>
                  <a:lnTo>
                    <a:pt x="886968" y="78486"/>
                  </a:lnTo>
                  <a:lnTo>
                    <a:pt x="890778" y="80772"/>
                  </a:lnTo>
                  <a:lnTo>
                    <a:pt x="891540" y="80772"/>
                  </a:lnTo>
                  <a:lnTo>
                    <a:pt x="892302" y="80010"/>
                  </a:lnTo>
                  <a:lnTo>
                    <a:pt x="892302" y="3810"/>
                  </a:lnTo>
                  <a:close/>
                </a:path>
                <a:path w="1447800" h="860425">
                  <a:moveTo>
                    <a:pt x="1056144" y="322326"/>
                  </a:moveTo>
                  <a:lnTo>
                    <a:pt x="1054620" y="278993"/>
                  </a:lnTo>
                  <a:lnTo>
                    <a:pt x="1047661" y="228384"/>
                  </a:lnTo>
                  <a:lnTo>
                    <a:pt x="1028941" y="185127"/>
                  </a:lnTo>
                  <a:lnTo>
                    <a:pt x="994422" y="165176"/>
                  </a:lnTo>
                  <a:lnTo>
                    <a:pt x="992733" y="165100"/>
                  </a:lnTo>
                  <a:lnTo>
                    <a:pt x="984796" y="165303"/>
                  </a:lnTo>
                  <a:lnTo>
                    <a:pt x="941082" y="181356"/>
                  </a:lnTo>
                  <a:lnTo>
                    <a:pt x="915174" y="201168"/>
                  </a:lnTo>
                  <a:lnTo>
                    <a:pt x="915174" y="285750"/>
                  </a:lnTo>
                  <a:lnTo>
                    <a:pt x="915936" y="285750"/>
                  </a:lnTo>
                  <a:lnTo>
                    <a:pt x="916698" y="284988"/>
                  </a:lnTo>
                  <a:lnTo>
                    <a:pt x="924674" y="275831"/>
                  </a:lnTo>
                  <a:lnTo>
                    <a:pt x="932599" y="267652"/>
                  </a:lnTo>
                  <a:lnTo>
                    <a:pt x="968933" y="241744"/>
                  </a:lnTo>
                  <a:lnTo>
                    <a:pt x="988326" y="239268"/>
                  </a:lnTo>
                  <a:lnTo>
                    <a:pt x="994422" y="240030"/>
                  </a:lnTo>
                  <a:lnTo>
                    <a:pt x="1019098" y="269671"/>
                  </a:lnTo>
                  <a:lnTo>
                    <a:pt x="1024623" y="311035"/>
                  </a:lnTo>
                  <a:lnTo>
                    <a:pt x="1024902" y="324612"/>
                  </a:lnTo>
                  <a:lnTo>
                    <a:pt x="1024902" y="337566"/>
                  </a:lnTo>
                  <a:lnTo>
                    <a:pt x="1024902" y="404622"/>
                  </a:lnTo>
                  <a:lnTo>
                    <a:pt x="1024902" y="543306"/>
                  </a:lnTo>
                  <a:lnTo>
                    <a:pt x="1019035" y="556031"/>
                  </a:lnTo>
                  <a:lnTo>
                    <a:pt x="999756" y="589026"/>
                  </a:lnTo>
                  <a:lnTo>
                    <a:pt x="969276" y="611886"/>
                  </a:lnTo>
                  <a:lnTo>
                    <a:pt x="960132" y="612178"/>
                  </a:lnTo>
                  <a:lnTo>
                    <a:pt x="952220" y="609600"/>
                  </a:lnTo>
                  <a:lnTo>
                    <a:pt x="933069" y="570318"/>
                  </a:lnTo>
                  <a:lnTo>
                    <a:pt x="930402" y="533400"/>
                  </a:lnTo>
                  <a:lnTo>
                    <a:pt x="930960" y="515518"/>
                  </a:lnTo>
                  <a:lnTo>
                    <a:pt x="938796" y="472440"/>
                  </a:lnTo>
                  <a:lnTo>
                    <a:pt x="960894" y="436626"/>
                  </a:lnTo>
                  <a:lnTo>
                    <a:pt x="1000785" y="414159"/>
                  </a:lnTo>
                  <a:lnTo>
                    <a:pt x="1017625" y="407517"/>
                  </a:lnTo>
                  <a:lnTo>
                    <a:pt x="1024902" y="404622"/>
                  </a:lnTo>
                  <a:lnTo>
                    <a:pt x="1024902" y="337566"/>
                  </a:lnTo>
                  <a:lnTo>
                    <a:pt x="1011453" y="341858"/>
                  </a:lnTo>
                  <a:lnTo>
                    <a:pt x="973848" y="358140"/>
                  </a:lnTo>
                  <a:lnTo>
                    <a:pt x="942111" y="381723"/>
                  </a:lnTo>
                  <a:lnTo>
                    <a:pt x="918502" y="419290"/>
                  </a:lnTo>
                  <a:lnTo>
                    <a:pt x="903541" y="471766"/>
                  </a:lnTo>
                  <a:lnTo>
                    <a:pt x="898969" y="518414"/>
                  </a:lnTo>
                  <a:lnTo>
                    <a:pt x="898410" y="545592"/>
                  </a:lnTo>
                  <a:lnTo>
                    <a:pt x="899541" y="578167"/>
                  </a:lnTo>
                  <a:lnTo>
                    <a:pt x="908367" y="633031"/>
                  </a:lnTo>
                  <a:lnTo>
                    <a:pt x="925055" y="673036"/>
                  </a:lnTo>
                  <a:lnTo>
                    <a:pt x="958608" y="691896"/>
                  </a:lnTo>
                  <a:lnTo>
                    <a:pt x="965187" y="690003"/>
                  </a:lnTo>
                  <a:lnTo>
                    <a:pt x="996048" y="665467"/>
                  </a:lnTo>
                  <a:lnTo>
                    <a:pt x="999756" y="659892"/>
                  </a:lnTo>
                  <a:lnTo>
                    <a:pt x="1003173" y="654913"/>
                  </a:lnTo>
                  <a:lnTo>
                    <a:pt x="1006602" y="649135"/>
                  </a:lnTo>
                  <a:lnTo>
                    <a:pt x="1010031" y="642645"/>
                  </a:lnTo>
                  <a:lnTo>
                    <a:pt x="1013472" y="635508"/>
                  </a:lnTo>
                  <a:lnTo>
                    <a:pt x="1016749" y="628510"/>
                  </a:lnTo>
                  <a:lnTo>
                    <a:pt x="1019746" y="622363"/>
                  </a:lnTo>
                  <a:lnTo>
                    <a:pt x="1022464" y="617080"/>
                  </a:lnTo>
                  <a:lnTo>
                    <a:pt x="1024902" y="612648"/>
                  </a:lnTo>
                  <a:lnTo>
                    <a:pt x="1024902" y="665226"/>
                  </a:lnTo>
                  <a:lnTo>
                    <a:pt x="1032776" y="663638"/>
                  </a:lnTo>
                  <a:lnTo>
                    <a:pt x="1048258" y="660730"/>
                  </a:lnTo>
                  <a:lnTo>
                    <a:pt x="1056144" y="659130"/>
                  </a:lnTo>
                  <a:lnTo>
                    <a:pt x="1056144" y="322326"/>
                  </a:lnTo>
                  <a:close/>
                </a:path>
                <a:path w="1447800" h="860425">
                  <a:moveTo>
                    <a:pt x="1252728" y="155448"/>
                  </a:moveTo>
                  <a:lnTo>
                    <a:pt x="1216977" y="127660"/>
                  </a:lnTo>
                  <a:lnTo>
                    <a:pt x="1201280" y="124764"/>
                  </a:lnTo>
                  <a:lnTo>
                    <a:pt x="1193292" y="125730"/>
                  </a:lnTo>
                  <a:lnTo>
                    <a:pt x="1156246" y="149644"/>
                  </a:lnTo>
                  <a:lnTo>
                    <a:pt x="1127772" y="207264"/>
                  </a:lnTo>
                  <a:lnTo>
                    <a:pt x="1116761" y="247294"/>
                  </a:lnTo>
                  <a:lnTo>
                    <a:pt x="1108913" y="293179"/>
                  </a:lnTo>
                  <a:lnTo>
                    <a:pt x="1104188" y="345071"/>
                  </a:lnTo>
                  <a:lnTo>
                    <a:pt x="1102626" y="403098"/>
                  </a:lnTo>
                  <a:lnTo>
                    <a:pt x="1103045" y="434657"/>
                  </a:lnTo>
                  <a:lnTo>
                    <a:pt x="1106474" y="491185"/>
                  </a:lnTo>
                  <a:lnTo>
                    <a:pt x="1113193" y="538302"/>
                  </a:lnTo>
                  <a:lnTo>
                    <a:pt x="1122337" y="576846"/>
                  </a:lnTo>
                  <a:lnTo>
                    <a:pt x="1135380" y="608444"/>
                  </a:lnTo>
                  <a:lnTo>
                    <a:pt x="1141387" y="618464"/>
                  </a:lnTo>
                  <a:lnTo>
                    <a:pt x="1174153" y="643991"/>
                  </a:lnTo>
                  <a:lnTo>
                    <a:pt x="1183614" y="645045"/>
                  </a:lnTo>
                  <a:lnTo>
                    <a:pt x="1193292" y="643890"/>
                  </a:lnTo>
                  <a:lnTo>
                    <a:pt x="1230757" y="619696"/>
                  </a:lnTo>
                  <a:lnTo>
                    <a:pt x="1252728" y="590550"/>
                  </a:lnTo>
                  <a:lnTo>
                    <a:pt x="1252728" y="499110"/>
                  </a:lnTo>
                  <a:lnTo>
                    <a:pt x="1251204" y="499110"/>
                  </a:lnTo>
                  <a:lnTo>
                    <a:pt x="1248918" y="504444"/>
                  </a:lnTo>
                  <a:lnTo>
                    <a:pt x="1245882" y="511302"/>
                  </a:lnTo>
                  <a:lnTo>
                    <a:pt x="1224978" y="547027"/>
                  </a:lnTo>
                  <a:lnTo>
                    <a:pt x="1192530" y="572262"/>
                  </a:lnTo>
                  <a:lnTo>
                    <a:pt x="1179537" y="571525"/>
                  </a:lnTo>
                  <a:lnTo>
                    <a:pt x="1149870" y="531876"/>
                  </a:lnTo>
                  <a:lnTo>
                    <a:pt x="1138897" y="475297"/>
                  </a:lnTo>
                  <a:lnTo>
                    <a:pt x="1135380" y="397002"/>
                  </a:lnTo>
                  <a:lnTo>
                    <a:pt x="1136256" y="353301"/>
                  </a:lnTo>
                  <a:lnTo>
                    <a:pt x="1138999" y="314807"/>
                  </a:lnTo>
                  <a:lnTo>
                    <a:pt x="1150632" y="253746"/>
                  </a:lnTo>
                  <a:lnTo>
                    <a:pt x="1168425" y="214503"/>
                  </a:lnTo>
                  <a:lnTo>
                    <a:pt x="1199527" y="197853"/>
                  </a:lnTo>
                  <a:lnTo>
                    <a:pt x="1206817" y="199364"/>
                  </a:lnTo>
                  <a:lnTo>
                    <a:pt x="1237005" y="224790"/>
                  </a:lnTo>
                  <a:lnTo>
                    <a:pt x="1251204" y="248412"/>
                  </a:lnTo>
                  <a:lnTo>
                    <a:pt x="1252728" y="248412"/>
                  </a:lnTo>
                  <a:lnTo>
                    <a:pt x="1252728" y="155448"/>
                  </a:lnTo>
                  <a:close/>
                </a:path>
                <a:path w="1447800" h="860425">
                  <a:moveTo>
                    <a:pt x="1447800" y="299466"/>
                  </a:moveTo>
                  <a:lnTo>
                    <a:pt x="1446517" y="249034"/>
                  </a:lnTo>
                  <a:lnTo>
                    <a:pt x="1442745" y="205168"/>
                  </a:lnTo>
                  <a:lnTo>
                    <a:pt x="1428000" y="137160"/>
                  </a:lnTo>
                  <a:lnTo>
                    <a:pt x="1417332" y="114935"/>
                  </a:lnTo>
                  <a:lnTo>
                    <a:pt x="1417332" y="287274"/>
                  </a:lnTo>
                  <a:lnTo>
                    <a:pt x="1391018" y="291985"/>
                  </a:lnTo>
                  <a:lnTo>
                    <a:pt x="1364640" y="296900"/>
                  </a:lnTo>
                  <a:lnTo>
                    <a:pt x="1311402" y="307086"/>
                  </a:lnTo>
                  <a:lnTo>
                    <a:pt x="1313268" y="278828"/>
                  </a:lnTo>
                  <a:lnTo>
                    <a:pt x="1321574" y="228015"/>
                  </a:lnTo>
                  <a:lnTo>
                    <a:pt x="1336294" y="187007"/>
                  </a:lnTo>
                  <a:lnTo>
                    <a:pt x="1368552" y="158496"/>
                  </a:lnTo>
                  <a:lnTo>
                    <a:pt x="1379943" y="158635"/>
                  </a:lnTo>
                  <a:lnTo>
                    <a:pt x="1405128" y="187452"/>
                  </a:lnTo>
                  <a:lnTo>
                    <a:pt x="1414373" y="229362"/>
                  </a:lnTo>
                  <a:lnTo>
                    <a:pt x="1417332" y="287274"/>
                  </a:lnTo>
                  <a:lnTo>
                    <a:pt x="1417332" y="114935"/>
                  </a:lnTo>
                  <a:lnTo>
                    <a:pt x="1416697" y="113601"/>
                  </a:lnTo>
                  <a:lnTo>
                    <a:pt x="1403324" y="97828"/>
                  </a:lnTo>
                  <a:lnTo>
                    <a:pt x="1387805" y="89916"/>
                  </a:lnTo>
                  <a:lnTo>
                    <a:pt x="1370076" y="89916"/>
                  </a:lnTo>
                  <a:lnTo>
                    <a:pt x="1333030" y="114401"/>
                  </a:lnTo>
                  <a:lnTo>
                    <a:pt x="1304556" y="173736"/>
                  </a:lnTo>
                  <a:lnTo>
                    <a:pt x="1293990" y="214439"/>
                  </a:lnTo>
                  <a:lnTo>
                    <a:pt x="1286357" y="260985"/>
                  </a:lnTo>
                  <a:lnTo>
                    <a:pt x="1281722" y="313258"/>
                  </a:lnTo>
                  <a:lnTo>
                    <a:pt x="1280172" y="371094"/>
                  </a:lnTo>
                  <a:lnTo>
                    <a:pt x="1281734" y="428967"/>
                  </a:lnTo>
                  <a:lnTo>
                    <a:pt x="1286446" y="479107"/>
                  </a:lnTo>
                  <a:lnTo>
                    <a:pt x="1294295" y="521550"/>
                  </a:lnTo>
                  <a:lnTo>
                    <a:pt x="1305306" y="556260"/>
                  </a:lnTo>
                  <a:lnTo>
                    <a:pt x="1311402" y="567575"/>
                  </a:lnTo>
                  <a:lnTo>
                    <a:pt x="1319720" y="583031"/>
                  </a:lnTo>
                  <a:lnTo>
                    <a:pt x="1336649" y="600646"/>
                  </a:lnTo>
                  <a:lnTo>
                    <a:pt x="1355991" y="609409"/>
                  </a:lnTo>
                  <a:lnTo>
                    <a:pt x="1377708" y="609600"/>
                  </a:lnTo>
                  <a:lnTo>
                    <a:pt x="1386700" y="607161"/>
                  </a:lnTo>
                  <a:lnTo>
                    <a:pt x="1420101" y="582815"/>
                  </a:lnTo>
                  <a:lnTo>
                    <a:pt x="1444002" y="554736"/>
                  </a:lnTo>
                  <a:lnTo>
                    <a:pt x="1444002" y="464058"/>
                  </a:lnTo>
                  <a:lnTo>
                    <a:pt x="1442466" y="464058"/>
                  </a:lnTo>
                  <a:lnTo>
                    <a:pt x="1437767" y="474941"/>
                  </a:lnTo>
                  <a:lnTo>
                    <a:pt x="1431709" y="485965"/>
                  </a:lnTo>
                  <a:lnTo>
                    <a:pt x="1406093" y="519734"/>
                  </a:lnTo>
                  <a:lnTo>
                    <a:pt x="1370431" y="537337"/>
                  </a:lnTo>
                  <a:lnTo>
                    <a:pt x="1363510" y="536638"/>
                  </a:lnTo>
                  <a:lnTo>
                    <a:pt x="1330452" y="502920"/>
                  </a:lnTo>
                  <a:lnTo>
                    <a:pt x="1319415" y="465315"/>
                  </a:lnTo>
                  <a:lnTo>
                    <a:pt x="1312633" y="413486"/>
                  </a:lnTo>
                  <a:lnTo>
                    <a:pt x="1311402" y="371094"/>
                  </a:lnTo>
                  <a:lnTo>
                    <a:pt x="1345793" y="364667"/>
                  </a:lnTo>
                  <a:lnTo>
                    <a:pt x="1417332" y="350964"/>
                  </a:lnTo>
                  <a:lnTo>
                    <a:pt x="1447800" y="345186"/>
                  </a:lnTo>
                  <a:lnTo>
                    <a:pt x="1447800" y="299466"/>
                  </a:lnTo>
                  <a:close/>
                </a:path>
              </a:pathLst>
            </a:custGeom>
            <a:solidFill>
              <a:srgbClr val="72CC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070" y="5370068"/>
              <a:ext cx="1056640" cy="860425"/>
            </a:xfrm>
            <a:custGeom>
              <a:avLst/>
              <a:gdLst/>
              <a:ahLst/>
              <a:cxnLst/>
              <a:rect l="l" t="t" r="r" b="b"/>
              <a:pathLst>
                <a:path w="1056640" h="860425">
                  <a:moveTo>
                    <a:pt x="188988" y="824484"/>
                  </a:moveTo>
                  <a:lnTo>
                    <a:pt x="178701" y="826639"/>
                  </a:lnTo>
                  <a:lnTo>
                    <a:pt x="168413" y="828579"/>
                  </a:lnTo>
                  <a:lnTo>
                    <a:pt x="158122" y="830377"/>
                  </a:lnTo>
                  <a:lnTo>
                    <a:pt x="147827" y="832104"/>
                  </a:lnTo>
                  <a:lnTo>
                    <a:pt x="137383" y="780375"/>
                  </a:lnTo>
                  <a:lnTo>
                    <a:pt x="126846" y="728676"/>
                  </a:lnTo>
                  <a:lnTo>
                    <a:pt x="116237" y="677002"/>
                  </a:lnTo>
                  <a:lnTo>
                    <a:pt x="105577" y="625346"/>
                  </a:lnTo>
                  <a:lnTo>
                    <a:pt x="94885" y="573699"/>
                  </a:lnTo>
                  <a:lnTo>
                    <a:pt x="84184" y="522056"/>
                  </a:lnTo>
                  <a:lnTo>
                    <a:pt x="73492" y="470409"/>
                  </a:lnTo>
                  <a:lnTo>
                    <a:pt x="62832" y="418753"/>
                  </a:lnTo>
                  <a:lnTo>
                    <a:pt x="52223" y="367079"/>
                  </a:lnTo>
                  <a:lnTo>
                    <a:pt x="41686" y="315380"/>
                  </a:lnTo>
                  <a:lnTo>
                    <a:pt x="31241" y="263652"/>
                  </a:lnTo>
                  <a:lnTo>
                    <a:pt x="31241" y="312816"/>
                  </a:lnTo>
                  <a:lnTo>
                    <a:pt x="31241" y="854964"/>
                  </a:lnTo>
                  <a:lnTo>
                    <a:pt x="23360" y="856226"/>
                  </a:lnTo>
                  <a:lnTo>
                    <a:pt x="15621" y="857631"/>
                  </a:lnTo>
                  <a:lnTo>
                    <a:pt x="7881" y="859035"/>
                  </a:lnTo>
                  <a:lnTo>
                    <a:pt x="0" y="860298"/>
                  </a:lnTo>
                  <a:lnTo>
                    <a:pt x="0" y="199644"/>
                  </a:lnTo>
                  <a:lnTo>
                    <a:pt x="13020" y="196917"/>
                  </a:lnTo>
                  <a:lnTo>
                    <a:pt x="25822" y="194405"/>
                  </a:lnTo>
                  <a:lnTo>
                    <a:pt x="38476" y="192035"/>
                  </a:lnTo>
                  <a:lnTo>
                    <a:pt x="51053" y="189737"/>
                  </a:lnTo>
                  <a:lnTo>
                    <a:pt x="61633" y="241630"/>
                  </a:lnTo>
                  <a:lnTo>
                    <a:pt x="72318" y="293528"/>
                  </a:lnTo>
                  <a:lnTo>
                    <a:pt x="83076" y="345435"/>
                  </a:lnTo>
                  <a:lnTo>
                    <a:pt x="93876" y="397355"/>
                  </a:lnTo>
                  <a:lnTo>
                    <a:pt x="104686" y="449294"/>
                  </a:lnTo>
                  <a:lnTo>
                    <a:pt x="115472" y="501255"/>
                  </a:lnTo>
                  <a:lnTo>
                    <a:pt x="126204" y="553244"/>
                  </a:lnTo>
                  <a:lnTo>
                    <a:pt x="136848" y="605265"/>
                  </a:lnTo>
                  <a:lnTo>
                    <a:pt x="147373" y="657323"/>
                  </a:lnTo>
                  <a:lnTo>
                    <a:pt x="157746" y="709422"/>
                  </a:lnTo>
                  <a:lnTo>
                    <a:pt x="157746" y="660359"/>
                  </a:lnTo>
                  <a:lnTo>
                    <a:pt x="157746" y="218226"/>
                  </a:lnTo>
                  <a:lnTo>
                    <a:pt x="157746" y="169164"/>
                  </a:lnTo>
                  <a:lnTo>
                    <a:pt x="165628" y="167901"/>
                  </a:lnTo>
                  <a:lnTo>
                    <a:pt x="173367" y="166497"/>
                  </a:lnTo>
                  <a:lnTo>
                    <a:pt x="181106" y="165092"/>
                  </a:lnTo>
                  <a:lnTo>
                    <a:pt x="188988" y="163830"/>
                  </a:lnTo>
                  <a:lnTo>
                    <a:pt x="188988" y="214649"/>
                  </a:lnTo>
                  <a:lnTo>
                    <a:pt x="188988" y="265469"/>
                  </a:lnTo>
                  <a:lnTo>
                    <a:pt x="188988" y="316288"/>
                  </a:lnTo>
                  <a:lnTo>
                    <a:pt x="188988" y="773664"/>
                  </a:lnTo>
                  <a:lnTo>
                    <a:pt x="188988" y="824484"/>
                  </a:lnTo>
                  <a:close/>
                </a:path>
                <a:path w="1056640" h="860425">
                  <a:moveTo>
                    <a:pt x="409955" y="534924"/>
                  </a:moveTo>
                  <a:lnTo>
                    <a:pt x="408410" y="592633"/>
                  </a:lnTo>
                  <a:lnTo>
                    <a:pt x="403866" y="644556"/>
                  </a:lnTo>
                  <a:lnTo>
                    <a:pt x="396465" y="690622"/>
                  </a:lnTo>
                  <a:lnTo>
                    <a:pt x="386346" y="730758"/>
                  </a:lnTo>
                  <a:lnTo>
                    <a:pt x="359767" y="788384"/>
                  </a:lnTo>
                  <a:lnTo>
                    <a:pt x="324624" y="812292"/>
                  </a:lnTo>
                  <a:lnTo>
                    <a:pt x="305745" y="811601"/>
                  </a:lnTo>
                  <a:lnTo>
                    <a:pt x="274570" y="782502"/>
                  </a:lnTo>
                  <a:lnTo>
                    <a:pt x="252013" y="717923"/>
                  </a:lnTo>
                  <a:lnTo>
                    <a:pt x="244606" y="674751"/>
                  </a:lnTo>
                  <a:lnTo>
                    <a:pt x="240055" y="624720"/>
                  </a:lnTo>
                  <a:lnTo>
                    <a:pt x="238505" y="567690"/>
                  </a:lnTo>
                  <a:lnTo>
                    <a:pt x="240055" y="509647"/>
                  </a:lnTo>
                  <a:lnTo>
                    <a:pt x="244606" y="457676"/>
                  </a:lnTo>
                  <a:lnTo>
                    <a:pt x="252013" y="411563"/>
                  </a:lnTo>
                  <a:lnTo>
                    <a:pt x="262127" y="371094"/>
                  </a:lnTo>
                  <a:lnTo>
                    <a:pt x="289085" y="313372"/>
                  </a:lnTo>
                  <a:lnTo>
                    <a:pt x="324624" y="288798"/>
                  </a:lnTo>
                  <a:lnTo>
                    <a:pt x="343160" y="289821"/>
                  </a:lnTo>
                  <a:lnTo>
                    <a:pt x="374232" y="319016"/>
                  </a:lnTo>
                  <a:lnTo>
                    <a:pt x="396465" y="384048"/>
                  </a:lnTo>
                  <a:lnTo>
                    <a:pt x="403866" y="427482"/>
                  </a:lnTo>
                  <a:lnTo>
                    <a:pt x="408410" y="477774"/>
                  </a:lnTo>
                  <a:lnTo>
                    <a:pt x="409955" y="534924"/>
                  </a:lnTo>
                  <a:close/>
                </a:path>
                <a:path w="1056640" h="860425">
                  <a:moveTo>
                    <a:pt x="377951" y="541020"/>
                  </a:moveTo>
                  <a:lnTo>
                    <a:pt x="376975" y="495847"/>
                  </a:lnTo>
                  <a:lnTo>
                    <a:pt x="374143" y="457390"/>
                  </a:lnTo>
                  <a:lnTo>
                    <a:pt x="363486" y="400050"/>
                  </a:lnTo>
                  <a:lnTo>
                    <a:pt x="336476" y="361902"/>
                  </a:lnTo>
                  <a:lnTo>
                    <a:pt x="324624" y="361188"/>
                  </a:lnTo>
                  <a:lnTo>
                    <a:pt x="312647" y="366319"/>
                  </a:lnTo>
                  <a:lnTo>
                    <a:pt x="285000" y="415290"/>
                  </a:lnTo>
                  <a:lnTo>
                    <a:pt x="274713" y="476726"/>
                  </a:lnTo>
                  <a:lnTo>
                    <a:pt x="272141" y="516124"/>
                  </a:lnTo>
                  <a:lnTo>
                    <a:pt x="271284" y="561594"/>
                  </a:lnTo>
                  <a:lnTo>
                    <a:pt x="272141" y="605004"/>
                  </a:lnTo>
                  <a:lnTo>
                    <a:pt x="278999" y="674108"/>
                  </a:lnTo>
                  <a:lnTo>
                    <a:pt x="292692" y="719554"/>
                  </a:lnTo>
                  <a:lnTo>
                    <a:pt x="324624" y="740664"/>
                  </a:lnTo>
                  <a:lnTo>
                    <a:pt x="336476" y="735508"/>
                  </a:lnTo>
                  <a:lnTo>
                    <a:pt x="363486" y="685038"/>
                  </a:lnTo>
                  <a:lnTo>
                    <a:pt x="374143" y="623887"/>
                  </a:lnTo>
                  <a:lnTo>
                    <a:pt x="376975" y="585168"/>
                  </a:lnTo>
                  <a:lnTo>
                    <a:pt x="377951" y="541020"/>
                  </a:lnTo>
                  <a:close/>
                </a:path>
                <a:path w="1056640" h="860425">
                  <a:moveTo>
                    <a:pt x="612660" y="743712"/>
                  </a:moveTo>
                  <a:lnTo>
                    <a:pt x="605106" y="745307"/>
                  </a:lnTo>
                  <a:lnTo>
                    <a:pt x="597414" y="746760"/>
                  </a:lnTo>
                  <a:lnTo>
                    <a:pt x="589722" y="748212"/>
                  </a:lnTo>
                  <a:lnTo>
                    <a:pt x="582167" y="749808"/>
                  </a:lnTo>
                  <a:lnTo>
                    <a:pt x="582167" y="702620"/>
                  </a:lnTo>
                  <a:lnTo>
                    <a:pt x="582167" y="655517"/>
                  </a:lnTo>
                  <a:lnTo>
                    <a:pt x="582167" y="608456"/>
                  </a:lnTo>
                  <a:lnTo>
                    <a:pt x="582167" y="561396"/>
                  </a:lnTo>
                  <a:lnTo>
                    <a:pt x="582167" y="514293"/>
                  </a:lnTo>
                  <a:lnTo>
                    <a:pt x="582167" y="467106"/>
                  </a:lnTo>
                  <a:lnTo>
                    <a:pt x="582037" y="450568"/>
                  </a:lnTo>
                  <a:lnTo>
                    <a:pt x="580656" y="403098"/>
                  </a:lnTo>
                  <a:lnTo>
                    <a:pt x="574560" y="357378"/>
                  </a:lnTo>
                  <a:lnTo>
                    <a:pt x="550925" y="325374"/>
                  </a:lnTo>
                  <a:lnTo>
                    <a:pt x="542556" y="326898"/>
                  </a:lnTo>
                  <a:lnTo>
                    <a:pt x="509035" y="359283"/>
                  </a:lnTo>
                  <a:lnTo>
                    <a:pt x="489203" y="397002"/>
                  </a:lnTo>
                  <a:lnTo>
                    <a:pt x="489203" y="449906"/>
                  </a:lnTo>
                  <a:lnTo>
                    <a:pt x="489203" y="502811"/>
                  </a:lnTo>
                  <a:lnTo>
                    <a:pt x="489203" y="767334"/>
                  </a:lnTo>
                  <a:lnTo>
                    <a:pt x="481327" y="768929"/>
                  </a:lnTo>
                  <a:lnTo>
                    <a:pt x="473589" y="770382"/>
                  </a:lnTo>
                  <a:lnTo>
                    <a:pt x="465851" y="771834"/>
                  </a:lnTo>
                  <a:lnTo>
                    <a:pt x="457974" y="773430"/>
                  </a:lnTo>
                  <a:lnTo>
                    <a:pt x="457974" y="277368"/>
                  </a:lnTo>
                  <a:lnTo>
                    <a:pt x="465851" y="275772"/>
                  </a:lnTo>
                  <a:lnTo>
                    <a:pt x="473589" y="274320"/>
                  </a:lnTo>
                  <a:lnTo>
                    <a:pt x="481327" y="272867"/>
                  </a:lnTo>
                  <a:lnTo>
                    <a:pt x="489203" y="271272"/>
                  </a:lnTo>
                  <a:lnTo>
                    <a:pt x="489203" y="284988"/>
                  </a:lnTo>
                  <a:lnTo>
                    <a:pt x="489203" y="298703"/>
                  </a:lnTo>
                  <a:lnTo>
                    <a:pt x="489203" y="312419"/>
                  </a:lnTo>
                  <a:lnTo>
                    <a:pt x="489203" y="326136"/>
                  </a:lnTo>
                  <a:lnTo>
                    <a:pt x="496650" y="309395"/>
                  </a:lnTo>
                  <a:lnTo>
                    <a:pt x="519696" y="269748"/>
                  </a:lnTo>
                  <a:lnTo>
                    <a:pt x="551700" y="245364"/>
                  </a:lnTo>
                  <a:lnTo>
                    <a:pt x="565695" y="245780"/>
                  </a:lnTo>
                  <a:lnTo>
                    <a:pt x="597420" y="285750"/>
                  </a:lnTo>
                  <a:lnTo>
                    <a:pt x="608755" y="342518"/>
                  </a:lnTo>
                  <a:lnTo>
                    <a:pt x="612660" y="422148"/>
                  </a:lnTo>
                  <a:lnTo>
                    <a:pt x="612660" y="475547"/>
                  </a:lnTo>
                  <a:lnTo>
                    <a:pt x="612660" y="529053"/>
                  </a:lnTo>
                  <a:lnTo>
                    <a:pt x="612660" y="582644"/>
                  </a:lnTo>
                  <a:lnTo>
                    <a:pt x="612660" y="636298"/>
                  </a:lnTo>
                  <a:lnTo>
                    <a:pt x="612660" y="689994"/>
                  </a:lnTo>
                  <a:lnTo>
                    <a:pt x="612660" y="743712"/>
                  </a:lnTo>
                  <a:close/>
                </a:path>
                <a:path w="1056640" h="860425">
                  <a:moveTo>
                    <a:pt x="892301" y="80010"/>
                  </a:moveTo>
                  <a:lnTo>
                    <a:pt x="891539" y="80772"/>
                  </a:lnTo>
                  <a:lnTo>
                    <a:pt x="890777" y="80772"/>
                  </a:lnTo>
                  <a:lnTo>
                    <a:pt x="886967" y="78486"/>
                  </a:lnTo>
                  <a:lnTo>
                    <a:pt x="882408" y="76962"/>
                  </a:lnTo>
                  <a:lnTo>
                    <a:pt x="877074" y="74676"/>
                  </a:lnTo>
                  <a:lnTo>
                    <a:pt x="871727" y="73152"/>
                  </a:lnTo>
                  <a:lnTo>
                    <a:pt x="866406" y="73152"/>
                  </a:lnTo>
                  <a:lnTo>
                    <a:pt x="833627" y="102870"/>
                  </a:lnTo>
                  <a:lnTo>
                    <a:pt x="825068" y="161805"/>
                  </a:lnTo>
                  <a:lnTo>
                    <a:pt x="824496" y="190500"/>
                  </a:lnTo>
                  <a:lnTo>
                    <a:pt x="824496" y="195834"/>
                  </a:lnTo>
                  <a:lnTo>
                    <a:pt x="824496" y="201930"/>
                  </a:lnTo>
                  <a:lnTo>
                    <a:pt x="824496" y="207264"/>
                  </a:lnTo>
                  <a:lnTo>
                    <a:pt x="838343" y="204847"/>
                  </a:lnTo>
                  <a:lnTo>
                    <a:pt x="852404" y="202215"/>
                  </a:lnTo>
                  <a:lnTo>
                    <a:pt x="866609" y="199441"/>
                  </a:lnTo>
                  <a:lnTo>
                    <a:pt x="880884" y="196596"/>
                  </a:lnTo>
                  <a:lnTo>
                    <a:pt x="880884" y="214300"/>
                  </a:lnTo>
                  <a:lnTo>
                    <a:pt x="880884" y="231933"/>
                  </a:lnTo>
                  <a:lnTo>
                    <a:pt x="880884" y="249424"/>
                  </a:lnTo>
                  <a:lnTo>
                    <a:pt x="880884" y="266700"/>
                  </a:lnTo>
                  <a:lnTo>
                    <a:pt x="866728" y="269438"/>
                  </a:lnTo>
                  <a:lnTo>
                    <a:pt x="852785" y="272034"/>
                  </a:lnTo>
                  <a:lnTo>
                    <a:pt x="838986" y="274629"/>
                  </a:lnTo>
                  <a:lnTo>
                    <a:pt x="825258" y="277368"/>
                  </a:lnTo>
                  <a:lnTo>
                    <a:pt x="825258" y="330550"/>
                  </a:lnTo>
                  <a:lnTo>
                    <a:pt x="825258" y="383786"/>
                  </a:lnTo>
                  <a:lnTo>
                    <a:pt x="825258" y="703326"/>
                  </a:lnTo>
                  <a:lnTo>
                    <a:pt x="817371" y="704921"/>
                  </a:lnTo>
                  <a:lnTo>
                    <a:pt x="809631" y="706374"/>
                  </a:lnTo>
                  <a:lnTo>
                    <a:pt x="801891" y="707826"/>
                  </a:lnTo>
                  <a:lnTo>
                    <a:pt x="794003" y="709422"/>
                  </a:lnTo>
                  <a:lnTo>
                    <a:pt x="794003" y="283464"/>
                  </a:lnTo>
                  <a:lnTo>
                    <a:pt x="787158" y="284988"/>
                  </a:lnTo>
                  <a:lnTo>
                    <a:pt x="780300" y="285750"/>
                  </a:lnTo>
                  <a:lnTo>
                    <a:pt x="773429" y="287274"/>
                  </a:lnTo>
                  <a:lnTo>
                    <a:pt x="773429" y="269676"/>
                  </a:lnTo>
                  <a:lnTo>
                    <a:pt x="773429" y="252222"/>
                  </a:lnTo>
                  <a:lnTo>
                    <a:pt x="773429" y="234767"/>
                  </a:lnTo>
                  <a:lnTo>
                    <a:pt x="773429" y="217170"/>
                  </a:lnTo>
                  <a:lnTo>
                    <a:pt x="780300" y="215646"/>
                  </a:lnTo>
                  <a:lnTo>
                    <a:pt x="787158" y="214884"/>
                  </a:lnTo>
                  <a:lnTo>
                    <a:pt x="794003" y="213360"/>
                  </a:lnTo>
                  <a:lnTo>
                    <a:pt x="794003" y="208026"/>
                  </a:lnTo>
                  <a:lnTo>
                    <a:pt x="794003" y="201930"/>
                  </a:lnTo>
                  <a:lnTo>
                    <a:pt x="794003" y="196596"/>
                  </a:lnTo>
                  <a:lnTo>
                    <a:pt x="795123" y="154888"/>
                  </a:lnTo>
                  <a:lnTo>
                    <a:pt x="803648" y="85474"/>
                  </a:lnTo>
                  <a:lnTo>
                    <a:pt x="819764" y="35492"/>
                  </a:lnTo>
                  <a:lnTo>
                    <a:pt x="858024" y="1524"/>
                  </a:lnTo>
                  <a:lnTo>
                    <a:pt x="864882" y="0"/>
                  </a:lnTo>
                  <a:lnTo>
                    <a:pt x="870965" y="0"/>
                  </a:lnTo>
                  <a:lnTo>
                    <a:pt x="877074" y="762"/>
                  </a:lnTo>
                  <a:lnTo>
                    <a:pt x="882408" y="1524"/>
                  </a:lnTo>
                  <a:lnTo>
                    <a:pt x="887729" y="2286"/>
                  </a:lnTo>
                  <a:lnTo>
                    <a:pt x="892301" y="3810"/>
                  </a:lnTo>
                  <a:lnTo>
                    <a:pt x="892301" y="23110"/>
                  </a:lnTo>
                  <a:lnTo>
                    <a:pt x="892301" y="42195"/>
                  </a:lnTo>
                  <a:lnTo>
                    <a:pt x="892301" y="61138"/>
                  </a:lnTo>
                  <a:lnTo>
                    <a:pt x="892301" y="80010"/>
                  </a:lnTo>
                  <a:close/>
                </a:path>
                <a:path w="1056640" h="860425">
                  <a:moveTo>
                    <a:pt x="1056144" y="659130"/>
                  </a:moveTo>
                  <a:lnTo>
                    <a:pt x="1048262" y="660725"/>
                  </a:lnTo>
                  <a:lnTo>
                    <a:pt x="1040523" y="662178"/>
                  </a:lnTo>
                  <a:lnTo>
                    <a:pt x="1032784" y="663630"/>
                  </a:lnTo>
                  <a:lnTo>
                    <a:pt x="1024902" y="665226"/>
                  </a:lnTo>
                  <a:lnTo>
                    <a:pt x="1024902" y="652081"/>
                  </a:lnTo>
                  <a:lnTo>
                    <a:pt x="1024902" y="638937"/>
                  </a:lnTo>
                  <a:lnTo>
                    <a:pt x="1024902" y="625792"/>
                  </a:lnTo>
                  <a:lnTo>
                    <a:pt x="1024902" y="612648"/>
                  </a:lnTo>
                  <a:lnTo>
                    <a:pt x="1022468" y="617077"/>
                  </a:lnTo>
                  <a:lnTo>
                    <a:pt x="1019754" y="622363"/>
                  </a:lnTo>
                  <a:lnTo>
                    <a:pt x="1016757" y="628507"/>
                  </a:lnTo>
                  <a:lnTo>
                    <a:pt x="1013472" y="635508"/>
                  </a:lnTo>
                  <a:lnTo>
                    <a:pt x="1010041" y="642639"/>
                  </a:lnTo>
                  <a:lnTo>
                    <a:pt x="1006609" y="649128"/>
                  </a:lnTo>
                  <a:lnTo>
                    <a:pt x="1003180" y="654903"/>
                  </a:lnTo>
                  <a:lnTo>
                    <a:pt x="999756" y="659892"/>
                  </a:lnTo>
                  <a:lnTo>
                    <a:pt x="996051" y="665464"/>
                  </a:lnTo>
                  <a:lnTo>
                    <a:pt x="965192" y="690002"/>
                  </a:lnTo>
                  <a:lnTo>
                    <a:pt x="958608" y="691896"/>
                  </a:lnTo>
                  <a:lnTo>
                    <a:pt x="946474" y="691324"/>
                  </a:lnTo>
                  <a:lnTo>
                    <a:pt x="915936" y="655320"/>
                  </a:lnTo>
                  <a:lnTo>
                    <a:pt x="902887" y="607314"/>
                  </a:lnTo>
                  <a:lnTo>
                    <a:pt x="898410" y="545592"/>
                  </a:lnTo>
                  <a:lnTo>
                    <a:pt x="898982" y="518410"/>
                  </a:lnTo>
                  <a:lnTo>
                    <a:pt x="903548" y="471761"/>
                  </a:lnTo>
                  <a:lnTo>
                    <a:pt x="918505" y="419290"/>
                  </a:lnTo>
                  <a:lnTo>
                    <a:pt x="942119" y="381714"/>
                  </a:lnTo>
                  <a:lnTo>
                    <a:pt x="973848" y="358140"/>
                  </a:lnTo>
                  <a:lnTo>
                    <a:pt x="1011455" y="341852"/>
                  </a:lnTo>
                  <a:lnTo>
                    <a:pt x="1024902" y="337566"/>
                  </a:lnTo>
                  <a:lnTo>
                    <a:pt x="1024902" y="332994"/>
                  </a:lnTo>
                  <a:lnTo>
                    <a:pt x="1024902" y="329184"/>
                  </a:lnTo>
                  <a:lnTo>
                    <a:pt x="1024902" y="324612"/>
                  </a:lnTo>
                  <a:lnTo>
                    <a:pt x="1024626" y="311026"/>
                  </a:lnTo>
                  <a:lnTo>
                    <a:pt x="1019098" y="269664"/>
                  </a:lnTo>
                  <a:lnTo>
                    <a:pt x="994422" y="240030"/>
                  </a:lnTo>
                  <a:lnTo>
                    <a:pt x="988326" y="239268"/>
                  </a:lnTo>
                  <a:lnTo>
                    <a:pt x="982217" y="239268"/>
                  </a:lnTo>
                  <a:lnTo>
                    <a:pt x="940373" y="260342"/>
                  </a:lnTo>
                  <a:lnTo>
                    <a:pt x="916698" y="284988"/>
                  </a:lnTo>
                  <a:lnTo>
                    <a:pt x="915936" y="285750"/>
                  </a:lnTo>
                  <a:lnTo>
                    <a:pt x="915174" y="285750"/>
                  </a:lnTo>
                  <a:lnTo>
                    <a:pt x="915174" y="264604"/>
                  </a:lnTo>
                  <a:lnTo>
                    <a:pt x="915174" y="243459"/>
                  </a:lnTo>
                  <a:lnTo>
                    <a:pt x="915174" y="222313"/>
                  </a:lnTo>
                  <a:lnTo>
                    <a:pt x="915174" y="201168"/>
                  </a:lnTo>
                  <a:lnTo>
                    <a:pt x="920187" y="196572"/>
                  </a:lnTo>
                  <a:lnTo>
                    <a:pt x="958218" y="171831"/>
                  </a:lnTo>
                  <a:lnTo>
                    <a:pt x="993659" y="165068"/>
                  </a:lnTo>
                  <a:lnTo>
                    <a:pt x="1001942" y="166127"/>
                  </a:lnTo>
                  <a:lnTo>
                    <a:pt x="1034808" y="193548"/>
                  </a:lnTo>
                  <a:lnTo>
                    <a:pt x="1050810" y="243078"/>
                  </a:lnTo>
                  <a:lnTo>
                    <a:pt x="1055739" y="299763"/>
                  </a:lnTo>
                  <a:lnTo>
                    <a:pt x="1056144" y="322326"/>
                  </a:lnTo>
                  <a:lnTo>
                    <a:pt x="1056144" y="370614"/>
                  </a:lnTo>
                  <a:lnTo>
                    <a:pt x="1056144" y="418822"/>
                  </a:lnTo>
                  <a:lnTo>
                    <a:pt x="1056144" y="466963"/>
                  </a:lnTo>
                  <a:lnTo>
                    <a:pt x="1056144" y="515052"/>
                  </a:lnTo>
                  <a:lnTo>
                    <a:pt x="1056144" y="563100"/>
                  </a:lnTo>
                  <a:lnTo>
                    <a:pt x="1056144" y="611121"/>
                  </a:lnTo>
                  <a:lnTo>
                    <a:pt x="1056144" y="65913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6710" y="5769927"/>
              <a:ext cx="104025" cy="217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23697" y="5459972"/>
              <a:ext cx="345440" cy="555625"/>
            </a:xfrm>
            <a:custGeom>
              <a:avLst/>
              <a:gdLst/>
              <a:ahLst/>
              <a:cxnLst/>
              <a:rect l="l" t="t" r="r" b="b"/>
              <a:pathLst>
                <a:path w="345440" h="555625">
                  <a:moveTo>
                    <a:pt x="150101" y="500645"/>
                  </a:moveTo>
                  <a:lnTo>
                    <a:pt x="121157" y="537221"/>
                  </a:lnTo>
                  <a:lnTo>
                    <a:pt x="80992" y="555140"/>
                  </a:lnTo>
                  <a:lnTo>
                    <a:pt x="71529" y="554081"/>
                  </a:lnTo>
                  <a:lnTo>
                    <a:pt x="38760" y="528554"/>
                  </a:lnTo>
                  <a:lnTo>
                    <a:pt x="19716" y="486941"/>
                  </a:lnTo>
                  <a:lnTo>
                    <a:pt x="10572" y="448389"/>
                  </a:lnTo>
                  <a:lnTo>
                    <a:pt x="3852" y="401276"/>
                  </a:lnTo>
                  <a:lnTo>
                    <a:pt x="426" y="344745"/>
                  </a:lnTo>
                  <a:lnTo>
                    <a:pt x="0" y="313193"/>
                  </a:lnTo>
                  <a:lnTo>
                    <a:pt x="1571" y="255162"/>
                  </a:lnTo>
                  <a:lnTo>
                    <a:pt x="6286" y="203275"/>
                  </a:lnTo>
                  <a:lnTo>
                    <a:pt x="14144" y="157388"/>
                  </a:lnTo>
                  <a:lnTo>
                    <a:pt x="25145" y="117359"/>
                  </a:lnTo>
                  <a:lnTo>
                    <a:pt x="53624" y="59733"/>
                  </a:lnTo>
                  <a:lnTo>
                    <a:pt x="90665" y="35825"/>
                  </a:lnTo>
                  <a:lnTo>
                    <a:pt x="98659" y="34849"/>
                  </a:lnTo>
                  <a:lnTo>
                    <a:pt x="106578" y="35444"/>
                  </a:lnTo>
                  <a:lnTo>
                    <a:pt x="143665" y="58531"/>
                  </a:lnTo>
                  <a:lnTo>
                    <a:pt x="150101" y="65543"/>
                  </a:lnTo>
                  <a:lnTo>
                    <a:pt x="150101" y="88856"/>
                  </a:lnTo>
                  <a:lnTo>
                    <a:pt x="150101" y="112025"/>
                  </a:lnTo>
                  <a:lnTo>
                    <a:pt x="150101" y="135195"/>
                  </a:lnTo>
                  <a:lnTo>
                    <a:pt x="150101" y="158507"/>
                  </a:lnTo>
                  <a:lnTo>
                    <a:pt x="149339" y="158507"/>
                  </a:lnTo>
                  <a:lnTo>
                    <a:pt x="148577" y="158507"/>
                  </a:lnTo>
                  <a:lnTo>
                    <a:pt x="141593" y="145768"/>
                  </a:lnTo>
                  <a:lnTo>
                    <a:pt x="111770" y="112823"/>
                  </a:lnTo>
                  <a:lnTo>
                    <a:pt x="96909" y="107942"/>
                  </a:lnTo>
                  <a:lnTo>
                    <a:pt x="89903" y="108215"/>
                  </a:lnTo>
                  <a:lnTo>
                    <a:pt x="56154" y="141434"/>
                  </a:lnTo>
                  <a:lnTo>
                    <a:pt x="41116" y="191690"/>
                  </a:lnTo>
                  <a:lnTo>
                    <a:pt x="33634" y="263390"/>
                  </a:lnTo>
                  <a:lnTo>
                    <a:pt x="32753" y="307097"/>
                  </a:lnTo>
                  <a:lnTo>
                    <a:pt x="33622" y="348960"/>
                  </a:lnTo>
                  <a:lnTo>
                    <a:pt x="40795" y="416397"/>
                  </a:lnTo>
                  <a:lnTo>
                    <a:pt x="55516" y="461569"/>
                  </a:lnTo>
                  <a:lnTo>
                    <a:pt x="89903" y="482357"/>
                  </a:lnTo>
                  <a:lnTo>
                    <a:pt x="95999" y="480833"/>
                  </a:lnTo>
                  <a:lnTo>
                    <a:pt x="126479" y="451115"/>
                  </a:lnTo>
                  <a:lnTo>
                    <a:pt x="146291" y="414539"/>
                  </a:lnTo>
                  <a:lnTo>
                    <a:pt x="148577" y="409205"/>
                  </a:lnTo>
                  <a:lnTo>
                    <a:pt x="149339" y="409205"/>
                  </a:lnTo>
                  <a:lnTo>
                    <a:pt x="150101" y="409205"/>
                  </a:lnTo>
                  <a:lnTo>
                    <a:pt x="150101" y="408443"/>
                  </a:lnTo>
                  <a:lnTo>
                    <a:pt x="150101" y="431744"/>
                  </a:lnTo>
                  <a:lnTo>
                    <a:pt x="150101" y="454830"/>
                  </a:lnTo>
                  <a:lnTo>
                    <a:pt x="150101" y="477774"/>
                  </a:lnTo>
                  <a:lnTo>
                    <a:pt x="150101" y="500645"/>
                  </a:lnTo>
                  <a:close/>
                </a:path>
                <a:path w="345440" h="555625">
                  <a:moveTo>
                    <a:pt x="345173" y="255281"/>
                  </a:moveTo>
                  <a:lnTo>
                    <a:pt x="311325" y="261687"/>
                  </a:lnTo>
                  <a:lnTo>
                    <a:pt x="277264" y="268235"/>
                  </a:lnTo>
                  <a:lnTo>
                    <a:pt x="243058" y="274784"/>
                  </a:lnTo>
                  <a:lnTo>
                    <a:pt x="208775" y="281189"/>
                  </a:lnTo>
                  <a:lnTo>
                    <a:pt x="209073" y="303204"/>
                  </a:lnTo>
                  <a:lnTo>
                    <a:pt x="210015" y="323576"/>
                  </a:lnTo>
                  <a:lnTo>
                    <a:pt x="216798" y="375404"/>
                  </a:lnTo>
                  <a:lnTo>
                    <a:pt x="227825" y="413015"/>
                  </a:lnTo>
                  <a:lnTo>
                    <a:pt x="254395" y="444615"/>
                  </a:lnTo>
                  <a:lnTo>
                    <a:pt x="267807" y="447424"/>
                  </a:lnTo>
                  <a:lnTo>
                    <a:pt x="275081" y="446543"/>
                  </a:lnTo>
                  <a:lnTo>
                    <a:pt x="313181" y="419111"/>
                  </a:lnTo>
                  <a:lnTo>
                    <a:pt x="335143" y="385036"/>
                  </a:lnTo>
                  <a:lnTo>
                    <a:pt x="339839" y="374153"/>
                  </a:lnTo>
                  <a:lnTo>
                    <a:pt x="340601" y="374153"/>
                  </a:lnTo>
                  <a:lnTo>
                    <a:pt x="341375" y="374153"/>
                  </a:lnTo>
                  <a:lnTo>
                    <a:pt x="341375" y="396894"/>
                  </a:lnTo>
                  <a:lnTo>
                    <a:pt x="341375" y="419492"/>
                  </a:lnTo>
                  <a:lnTo>
                    <a:pt x="341375" y="442090"/>
                  </a:lnTo>
                  <a:lnTo>
                    <a:pt x="341375" y="464831"/>
                  </a:lnTo>
                  <a:lnTo>
                    <a:pt x="333694" y="475142"/>
                  </a:lnTo>
                  <a:lnTo>
                    <a:pt x="301222" y="507801"/>
                  </a:lnTo>
                  <a:lnTo>
                    <a:pt x="275081" y="519695"/>
                  </a:lnTo>
                  <a:lnTo>
                    <a:pt x="253371" y="519505"/>
                  </a:lnTo>
                  <a:lnTo>
                    <a:pt x="217103" y="493121"/>
                  </a:lnTo>
                  <a:lnTo>
                    <a:pt x="191679" y="431637"/>
                  </a:lnTo>
                  <a:lnTo>
                    <a:pt x="183826" y="389203"/>
                  </a:lnTo>
                  <a:lnTo>
                    <a:pt x="179115" y="339054"/>
                  </a:lnTo>
                  <a:lnTo>
                    <a:pt x="177545" y="281189"/>
                  </a:lnTo>
                  <a:lnTo>
                    <a:pt x="179103" y="223349"/>
                  </a:lnTo>
                  <a:lnTo>
                    <a:pt x="183732" y="171080"/>
                  </a:lnTo>
                  <a:lnTo>
                    <a:pt x="191363" y="124527"/>
                  </a:lnTo>
                  <a:lnTo>
                    <a:pt x="201929" y="83831"/>
                  </a:lnTo>
                  <a:lnTo>
                    <a:pt x="230408" y="24491"/>
                  </a:lnTo>
                  <a:lnTo>
                    <a:pt x="267449" y="11"/>
                  </a:lnTo>
                  <a:lnTo>
                    <a:pt x="285185" y="0"/>
                  </a:lnTo>
                  <a:lnTo>
                    <a:pt x="300702" y="7917"/>
                  </a:lnTo>
                  <a:lnTo>
                    <a:pt x="325374" y="47255"/>
                  </a:lnTo>
                  <a:lnTo>
                    <a:pt x="340126" y="115264"/>
                  </a:lnTo>
                  <a:lnTo>
                    <a:pt x="343899" y="159127"/>
                  </a:lnTo>
                  <a:lnTo>
                    <a:pt x="345173" y="209561"/>
                  </a:lnTo>
                  <a:lnTo>
                    <a:pt x="345173" y="220991"/>
                  </a:lnTo>
                  <a:lnTo>
                    <a:pt x="345173" y="232421"/>
                  </a:lnTo>
                  <a:lnTo>
                    <a:pt x="345173" y="243851"/>
                  </a:lnTo>
                  <a:lnTo>
                    <a:pt x="345173" y="255281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7710" y="5523801"/>
              <a:ext cx="115455" cy="15811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606683" y="5100319"/>
            <a:ext cx="2807970" cy="1516380"/>
            <a:chOff x="1606683" y="5100319"/>
            <a:chExt cx="2807970" cy="151638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6683" y="5100319"/>
              <a:ext cx="2807969" cy="15163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71559" y="5517045"/>
              <a:ext cx="800100" cy="784225"/>
            </a:xfrm>
            <a:custGeom>
              <a:avLst/>
              <a:gdLst/>
              <a:ahLst/>
              <a:cxnLst/>
              <a:rect l="l" t="t" r="r" b="b"/>
              <a:pathLst>
                <a:path w="800100" h="784225">
                  <a:moveTo>
                    <a:pt x="177546" y="28282"/>
                  </a:moveTo>
                  <a:lnTo>
                    <a:pt x="0" y="90004"/>
                  </a:lnTo>
                  <a:lnTo>
                    <a:pt x="0" y="784186"/>
                  </a:lnTo>
                  <a:lnTo>
                    <a:pt x="9575" y="781215"/>
                  </a:lnTo>
                  <a:lnTo>
                    <a:pt x="37338" y="772007"/>
                  </a:lnTo>
                  <a:lnTo>
                    <a:pt x="37338" y="437476"/>
                  </a:lnTo>
                  <a:lnTo>
                    <a:pt x="67183" y="426758"/>
                  </a:lnTo>
                  <a:lnTo>
                    <a:pt x="97243" y="416242"/>
                  </a:lnTo>
                  <a:lnTo>
                    <a:pt x="157734" y="395566"/>
                  </a:lnTo>
                  <a:lnTo>
                    <a:pt x="157734" y="313270"/>
                  </a:lnTo>
                  <a:lnTo>
                    <a:pt x="37338" y="355180"/>
                  </a:lnTo>
                  <a:lnTo>
                    <a:pt x="37338" y="159346"/>
                  </a:lnTo>
                  <a:lnTo>
                    <a:pt x="107149" y="134683"/>
                  </a:lnTo>
                  <a:lnTo>
                    <a:pt x="177546" y="110578"/>
                  </a:lnTo>
                  <a:lnTo>
                    <a:pt x="177546" y="28282"/>
                  </a:lnTo>
                  <a:close/>
                </a:path>
                <a:path w="800100" h="784225">
                  <a:moveTo>
                    <a:pt x="359664" y="306412"/>
                  </a:moveTo>
                  <a:lnTo>
                    <a:pt x="358038" y="260692"/>
                  </a:lnTo>
                  <a:lnTo>
                    <a:pt x="350291" y="209092"/>
                  </a:lnTo>
                  <a:lnTo>
                    <a:pt x="329590" y="166763"/>
                  </a:lnTo>
                  <a:lnTo>
                    <a:pt x="299085" y="152260"/>
                  </a:lnTo>
                  <a:lnTo>
                    <a:pt x="289839" y="152679"/>
                  </a:lnTo>
                  <a:lnTo>
                    <a:pt x="250215" y="166497"/>
                  </a:lnTo>
                  <a:lnTo>
                    <a:pt x="213741" y="193548"/>
                  </a:lnTo>
                  <a:lnTo>
                    <a:pt x="201168" y="205066"/>
                  </a:lnTo>
                  <a:lnTo>
                    <a:pt x="201168" y="294220"/>
                  </a:lnTo>
                  <a:lnTo>
                    <a:pt x="201930" y="294220"/>
                  </a:lnTo>
                  <a:lnTo>
                    <a:pt x="202692" y="293458"/>
                  </a:lnTo>
                  <a:lnTo>
                    <a:pt x="203454" y="293458"/>
                  </a:lnTo>
                  <a:lnTo>
                    <a:pt x="229920" y="262597"/>
                  </a:lnTo>
                  <a:lnTo>
                    <a:pt x="261962" y="238417"/>
                  </a:lnTo>
                  <a:lnTo>
                    <a:pt x="284226" y="231736"/>
                  </a:lnTo>
                  <a:lnTo>
                    <a:pt x="297942" y="231736"/>
                  </a:lnTo>
                  <a:lnTo>
                    <a:pt x="320802" y="266788"/>
                  </a:lnTo>
                  <a:lnTo>
                    <a:pt x="324612" y="314794"/>
                  </a:lnTo>
                  <a:lnTo>
                    <a:pt x="324612" y="327748"/>
                  </a:lnTo>
                  <a:lnTo>
                    <a:pt x="324612" y="398614"/>
                  </a:lnTo>
                  <a:lnTo>
                    <a:pt x="324612" y="544156"/>
                  </a:lnTo>
                  <a:lnTo>
                    <a:pt x="318160" y="558596"/>
                  </a:lnTo>
                  <a:lnTo>
                    <a:pt x="296418" y="596734"/>
                  </a:lnTo>
                  <a:lnTo>
                    <a:pt x="262890" y="626452"/>
                  </a:lnTo>
                  <a:lnTo>
                    <a:pt x="252615" y="628738"/>
                  </a:lnTo>
                  <a:lnTo>
                    <a:pt x="243649" y="627595"/>
                  </a:lnTo>
                  <a:lnTo>
                    <a:pt x="221932" y="589978"/>
                  </a:lnTo>
                  <a:lnTo>
                    <a:pt x="219456" y="551776"/>
                  </a:lnTo>
                  <a:lnTo>
                    <a:pt x="220027" y="532752"/>
                  </a:lnTo>
                  <a:lnTo>
                    <a:pt x="228600" y="486244"/>
                  </a:lnTo>
                  <a:lnTo>
                    <a:pt x="252984" y="444334"/>
                  </a:lnTo>
                  <a:lnTo>
                    <a:pt x="287464" y="419087"/>
                  </a:lnTo>
                  <a:lnTo>
                    <a:pt x="324612" y="398614"/>
                  </a:lnTo>
                  <a:lnTo>
                    <a:pt x="324612" y="327748"/>
                  </a:lnTo>
                  <a:lnTo>
                    <a:pt x="281317" y="350685"/>
                  </a:lnTo>
                  <a:lnTo>
                    <a:pt x="242976" y="378523"/>
                  </a:lnTo>
                  <a:lnTo>
                    <a:pt x="213360" y="417639"/>
                  </a:lnTo>
                  <a:lnTo>
                    <a:pt x="193548" y="470242"/>
                  </a:lnTo>
                  <a:lnTo>
                    <a:pt x="185635" y="515581"/>
                  </a:lnTo>
                  <a:lnTo>
                    <a:pt x="182880" y="570064"/>
                  </a:lnTo>
                  <a:lnTo>
                    <a:pt x="184150" y="604075"/>
                  </a:lnTo>
                  <a:lnTo>
                    <a:pt x="194119" y="660082"/>
                  </a:lnTo>
                  <a:lnTo>
                    <a:pt x="212966" y="699389"/>
                  </a:lnTo>
                  <a:lnTo>
                    <a:pt x="219456" y="705561"/>
                  </a:lnTo>
                  <a:lnTo>
                    <a:pt x="224307" y="710184"/>
                  </a:lnTo>
                  <a:lnTo>
                    <a:pt x="236651" y="714552"/>
                  </a:lnTo>
                  <a:lnTo>
                    <a:pt x="249936" y="712558"/>
                  </a:lnTo>
                  <a:lnTo>
                    <a:pt x="257530" y="709422"/>
                  </a:lnTo>
                  <a:lnTo>
                    <a:pt x="287464" y="684276"/>
                  </a:lnTo>
                  <a:lnTo>
                    <a:pt x="308419" y="651383"/>
                  </a:lnTo>
                  <a:lnTo>
                    <a:pt x="324612" y="616546"/>
                  </a:lnTo>
                  <a:lnTo>
                    <a:pt x="324612" y="672185"/>
                  </a:lnTo>
                  <a:lnTo>
                    <a:pt x="333616" y="669315"/>
                  </a:lnTo>
                  <a:lnTo>
                    <a:pt x="342417" y="666369"/>
                  </a:lnTo>
                  <a:lnTo>
                    <a:pt x="351078" y="663282"/>
                  </a:lnTo>
                  <a:lnTo>
                    <a:pt x="359664" y="659980"/>
                  </a:lnTo>
                  <a:lnTo>
                    <a:pt x="359664" y="306412"/>
                  </a:lnTo>
                  <a:close/>
                </a:path>
                <a:path w="800100" h="784225">
                  <a:moveTo>
                    <a:pt x="581406" y="93814"/>
                  </a:moveTo>
                  <a:lnTo>
                    <a:pt x="540816" y="71437"/>
                  </a:lnTo>
                  <a:lnTo>
                    <a:pt x="532155" y="70573"/>
                  </a:lnTo>
                  <a:lnTo>
                    <a:pt x="523354" y="71437"/>
                  </a:lnTo>
                  <a:lnTo>
                    <a:pt x="472821" y="106006"/>
                  </a:lnTo>
                  <a:lnTo>
                    <a:pt x="440436" y="172300"/>
                  </a:lnTo>
                  <a:lnTo>
                    <a:pt x="428307" y="216306"/>
                  </a:lnTo>
                  <a:lnTo>
                    <a:pt x="419481" y="266026"/>
                  </a:lnTo>
                  <a:lnTo>
                    <a:pt x="414070" y="321462"/>
                  </a:lnTo>
                  <a:lnTo>
                    <a:pt x="412242" y="382612"/>
                  </a:lnTo>
                  <a:lnTo>
                    <a:pt x="412673" y="415632"/>
                  </a:lnTo>
                  <a:lnTo>
                    <a:pt x="416420" y="474243"/>
                  </a:lnTo>
                  <a:lnTo>
                    <a:pt x="423837" y="522820"/>
                  </a:lnTo>
                  <a:lnTo>
                    <a:pt x="434644" y="561365"/>
                  </a:lnTo>
                  <a:lnTo>
                    <a:pt x="455764" y="601497"/>
                  </a:lnTo>
                  <a:lnTo>
                    <a:pt x="492633" y="621880"/>
                  </a:lnTo>
                  <a:lnTo>
                    <a:pt x="503199" y="621360"/>
                  </a:lnTo>
                  <a:lnTo>
                    <a:pt x="539851" y="603084"/>
                  </a:lnTo>
                  <a:lnTo>
                    <a:pt x="572516" y="564032"/>
                  </a:lnTo>
                  <a:lnTo>
                    <a:pt x="581406" y="551014"/>
                  </a:lnTo>
                  <a:lnTo>
                    <a:pt x="581406" y="455002"/>
                  </a:lnTo>
                  <a:lnTo>
                    <a:pt x="579120" y="455002"/>
                  </a:lnTo>
                  <a:lnTo>
                    <a:pt x="576834" y="461098"/>
                  </a:lnTo>
                  <a:lnTo>
                    <a:pt x="565010" y="484593"/>
                  </a:lnTo>
                  <a:lnTo>
                    <a:pt x="540042" y="523062"/>
                  </a:lnTo>
                  <a:lnTo>
                    <a:pt x="498576" y="545109"/>
                  </a:lnTo>
                  <a:lnTo>
                    <a:pt x="485775" y="539877"/>
                  </a:lnTo>
                  <a:lnTo>
                    <a:pt x="458139" y="483031"/>
                  </a:lnTo>
                  <a:lnTo>
                    <a:pt x="449821" y="413842"/>
                  </a:lnTo>
                  <a:lnTo>
                    <a:pt x="448818" y="369658"/>
                  </a:lnTo>
                  <a:lnTo>
                    <a:pt x="449948" y="323659"/>
                  </a:lnTo>
                  <a:lnTo>
                    <a:pt x="453288" y="282790"/>
                  </a:lnTo>
                  <a:lnTo>
                    <a:pt x="466344" y="216496"/>
                  </a:lnTo>
                  <a:lnTo>
                    <a:pt x="486156" y="171919"/>
                  </a:lnTo>
                  <a:lnTo>
                    <a:pt x="520954" y="148361"/>
                  </a:lnTo>
                  <a:lnTo>
                    <a:pt x="529297" y="148590"/>
                  </a:lnTo>
                  <a:lnTo>
                    <a:pt x="563016" y="170116"/>
                  </a:lnTo>
                  <a:lnTo>
                    <a:pt x="579120" y="192112"/>
                  </a:lnTo>
                  <a:lnTo>
                    <a:pt x="579882" y="192112"/>
                  </a:lnTo>
                  <a:lnTo>
                    <a:pt x="580644" y="191350"/>
                  </a:lnTo>
                  <a:lnTo>
                    <a:pt x="581406" y="191350"/>
                  </a:lnTo>
                  <a:lnTo>
                    <a:pt x="581406" y="93814"/>
                  </a:lnTo>
                  <a:close/>
                </a:path>
                <a:path w="800100" h="784225">
                  <a:moveTo>
                    <a:pt x="800100" y="208876"/>
                  </a:moveTo>
                  <a:lnTo>
                    <a:pt x="798664" y="156019"/>
                  </a:lnTo>
                  <a:lnTo>
                    <a:pt x="794385" y="110578"/>
                  </a:lnTo>
                  <a:lnTo>
                    <a:pt x="787234" y="72580"/>
                  </a:lnTo>
                  <a:lnTo>
                    <a:pt x="765810" y="20993"/>
                  </a:lnTo>
                  <a:lnTo>
                    <a:pt x="765810" y="201256"/>
                  </a:lnTo>
                  <a:lnTo>
                    <a:pt x="646938" y="242404"/>
                  </a:lnTo>
                  <a:lnTo>
                    <a:pt x="652741" y="184111"/>
                  </a:lnTo>
                  <a:lnTo>
                    <a:pt x="665988" y="132676"/>
                  </a:lnTo>
                  <a:lnTo>
                    <a:pt x="685317" y="94957"/>
                  </a:lnTo>
                  <a:lnTo>
                    <a:pt x="723900" y="73545"/>
                  </a:lnTo>
                  <a:lnTo>
                    <a:pt x="735228" y="76771"/>
                  </a:lnTo>
                  <a:lnTo>
                    <a:pt x="758088" y="118008"/>
                  </a:lnTo>
                  <a:lnTo>
                    <a:pt x="764946" y="169125"/>
                  </a:lnTo>
                  <a:lnTo>
                    <a:pt x="765810" y="201256"/>
                  </a:lnTo>
                  <a:lnTo>
                    <a:pt x="765810" y="20993"/>
                  </a:lnTo>
                  <a:lnTo>
                    <a:pt x="764946" y="19405"/>
                  </a:lnTo>
                  <a:lnTo>
                    <a:pt x="749998" y="5435"/>
                  </a:lnTo>
                  <a:lnTo>
                    <a:pt x="732447" y="0"/>
                  </a:lnTo>
                  <a:lnTo>
                    <a:pt x="712470" y="3136"/>
                  </a:lnTo>
                  <a:lnTo>
                    <a:pt x="671322" y="35623"/>
                  </a:lnTo>
                  <a:lnTo>
                    <a:pt x="639318" y="102958"/>
                  </a:lnTo>
                  <a:lnTo>
                    <a:pt x="627189" y="148297"/>
                  </a:lnTo>
                  <a:lnTo>
                    <a:pt x="618363" y="198691"/>
                  </a:lnTo>
                  <a:lnTo>
                    <a:pt x="612952" y="254381"/>
                  </a:lnTo>
                  <a:lnTo>
                    <a:pt x="611124" y="315556"/>
                  </a:lnTo>
                  <a:lnTo>
                    <a:pt x="612965" y="376174"/>
                  </a:lnTo>
                  <a:lnTo>
                    <a:pt x="618451" y="427863"/>
                  </a:lnTo>
                  <a:lnTo>
                    <a:pt x="627507" y="470827"/>
                  </a:lnTo>
                  <a:lnTo>
                    <a:pt x="640080" y="505294"/>
                  </a:lnTo>
                  <a:lnTo>
                    <a:pt x="646938" y="516267"/>
                  </a:lnTo>
                  <a:lnTo>
                    <a:pt x="655904" y="530618"/>
                  </a:lnTo>
                  <a:lnTo>
                    <a:pt x="674751" y="546061"/>
                  </a:lnTo>
                  <a:lnTo>
                    <a:pt x="696442" y="551802"/>
                  </a:lnTo>
                  <a:lnTo>
                    <a:pt x="720852" y="547966"/>
                  </a:lnTo>
                  <a:lnTo>
                    <a:pt x="759714" y="522058"/>
                  </a:lnTo>
                  <a:lnTo>
                    <a:pt x="787234" y="489902"/>
                  </a:lnTo>
                  <a:lnTo>
                    <a:pt x="796290" y="477862"/>
                  </a:lnTo>
                  <a:lnTo>
                    <a:pt x="796290" y="382612"/>
                  </a:lnTo>
                  <a:lnTo>
                    <a:pt x="794004" y="382612"/>
                  </a:lnTo>
                  <a:lnTo>
                    <a:pt x="788695" y="394906"/>
                  </a:lnTo>
                  <a:lnTo>
                    <a:pt x="781900" y="407758"/>
                  </a:lnTo>
                  <a:lnTo>
                    <a:pt x="753097" y="448183"/>
                  </a:lnTo>
                  <a:lnTo>
                    <a:pt x="720852" y="471004"/>
                  </a:lnTo>
                  <a:lnTo>
                    <a:pt x="705510" y="473773"/>
                  </a:lnTo>
                  <a:lnTo>
                    <a:pt x="698449" y="472833"/>
                  </a:lnTo>
                  <a:lnTo>
                    <a:pt x="668274" y="444334"/>
                  </a:lnTo>
                  <a:lnTo>
                    <a:pt x="656158" y="407162"/>
                  </a:lnTo>
                  <a:lnTo>
                    <a:pt x="648271" y="354228"/>
                  </a:lnTo>
                  <a:lnTo>
                    <a:pt x="646938" y="309460"/>
                  </a:lnTo>
                  <a:lnTo>
                    <a:pt x="765810" y="268655"/>
                  </a:lnTo>
                  <a:lnTo>
                    <a:pt x="800100" y="256882"/>
                  </a:lnTo>
                  <a:lnTo>
                    <a:pt x="800100" y="208876"/>
                  </a:lnTo>
                  <a:close/>
                </a:path>
              </a:pathLst>
            </a:custGeom>
            <a:solidFill>
              <a:srgbClr val="72CC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71559" y="5545328"/>
              <a:ext cx="360045" cy="756285"/>
            </a:xfrm>
            <a:custGeom>
              <a:avLst/>
              <a:gdLst/>
              <a:ahLst/>
              <a:cxnLst/>
              <a:rect l="l" t="t" r="r" b="b"/>
              <a:pathLst>
                <a:path w="360044" h="756285">
                  <a:moveTo>
                    <a:pt x="177546" y="82296"/>
                  </a:moveTo>
                  <a:lnTo>
                    <a:pt x="142243" y="94309"/>
                  </a:lnTo>
                  <a:lnTo>
                    <a:pt x="107156" y="106394"/>
                  </a:lnTo>
                  <a:lnTo>
                    <a:pt x="72211" y="118621"/>
                  </a:lnTo>
                  <a:lnTo>
                    <a:pt x="37337" y="131063"/>
                  </a:lnTo>
                  <a:lnTo>
                    <a:pt x="37337" y="179772"/>
                  </a:lnTo>
                  <a:lnTo>
                    <a:pt x="37337" y="228695"/>
                  </a:lnTo>
                  <a:lnTo>
                    <a:pt x="37337" y="277760"/>
                  </a:lnTo>
                  <a:lnTo>
                    <a:pt x="37337" y="326898"/>
                  </a:lnTo>
                  <a:lnTo>
                    <a:pt x="67186" y="316491"/>
                  </a:lnTo>
                  <a:lnTo>
                    <a:pt x="97250" y="305943"/>
                  </a:lnTo>
                  <a:lnTo>
                    <a:pt x="127456" y="295394"/>
                  </a:lnTo>
                  <a:lnTo>
                    <a:pt x="157734" y="284988"/>
                  </a:lnTo>
                  <a:lnTo>
                    <a:pt x="157734" y="305562"/>
                  </a:lnTo>
                  <a:lnTo>
                    <a:pt x="157734" y="326136"/>
                  </a:lnTo>
                  <a:lnTo>
                    <a:pt x="157734" y="346710"/>
                  </a:lnTo>
                  <a:lnTo>
                    <a:pt x="157734" y="367284"/>
                  </a:lnTo>
                  <a:lnTo>
                    <a:pt x="127456" y="377582"/>
                  </a:lnTo>
                  <a:lnTo>
                    <a:pt x="97250" y="387953"/>
                  </a:lnTo>
                  <a:lnTo>
                    <a:pt x="67186" y="398466"/>
                  </a:lnTo>
                  <a:lnTo>
                    <a:pt x="37337" y="409194"/>
                  </a:lnTo>
                  <a:lnTo>
                    <a:pt x="37337" y="456875"/>
                  </a:lnTo>
                  <a:lnTo>
                    <a:pt x="37337" y="504570"/>
                  </a:lnTo>
                  <a:lnTo>
                    <a:pt x="37337" y="743712"/>
                  </a:lnTo>
                  <a:lnTo>
                    <a:pt x="28182" y="746688"/>
                  </a:lnTo>
                  <a:lnTo>
                    <a:pt x="18954" y="749808"/>
                  </a:lnTo>
                  <a:lnTo>
                    <a:pt x="9584" y="752927"/>
                  </a:lnTo>
                  <a:lnTo>
                    <a:pt x="0" y="755903"/>
                  </a:lnTo>
                  <a:lnTo>
                    <a:pt x="0" y="706265"/>
                  </a:lnTo>
                  <a:lnTo>
                    <a:pt x="0" y="656628"/>
                  </a:lnTo>
                  <a:lnTo>
                    <a:pt x="0" y="61722"/>
                  </a:lnTo>
                  <a:lnTo>
                    <a:pt x="44457" y="46291"/>
                  </a:lnTo>
                  <a:lnTo>
                    <a:pt x="88773" y="30860"/>
                  </a:lnTo>
                  <a:lnTo>
                    <a:pt x="133088" y="15430"/>
                  </a:lnTo>
                  <a:lnTo>
                    <a:pt x="177546" y="0"/>
                  </a:lnTo>
                  <a:lnTo>
                    <a:pt x="177546" y="20574"/>
                  </a:lnTo>
                  <a:lnTo>
                    <a:pt x="177546" y="41148"/>
                  </a:lnTo>
                  <a:lnTo>
                    <a:pt x="177546" y="61722"/>
                  </a:lnTo>
                  <a:lnTo>
                    <a:pt x="177546" y="82296"/>
                  </a:lnTo>
                  <a:close/>
                </a:path>
                <a:path w="360044" h="756285">
                  <a:moveTo>
                    <a:pt x="359663" y="631698"/>
                  </a:moveTo>
                  <a:lnTo>
                    <a:pt x="351079" y="634996"/>
                  </a:lnTo>
                  <a:lnTo>
                    <a:pt x="342423" y="638079"/>
                  </a:lnTo>
                  <a:lnTo>
                    <a:pt x="333625" y="641020"/>
                  </a:lnTo>
                  <a:lnTo>
                    <a:pt x="324612" y="643890"/>
                  </a:lnTo>
                  <a:lnTo>
                    <a:pt x="324612" y="630162"/>
                  </a:lnTo>
                  <a:lnTo>
                    <a:pt x="324612" y="616362"/>
                  </a:lnTo>
                  <a:lnTo>
                    <a:pt x="324612" y="602420"/>
                  </a:lnTo>
                  <a:lnTo>
                    <a:pt x="324612" y="588263"/>
                  </a:lnTo>
                  <a:lnTo>
                    <a:pt x="322171" y="593717"/>
                  </a:lnTo>
                  <a:lnTo>
                    <a:pt x="304514" y="630459"/>
                  </a:lnTo>
                  <a:lnTo>
                    <a:pt x="282178" y="662094"/>
                  </a:lnTo>
                  <a:lnTo>
                    <a:pt x="249936" y="684276"/>
                  </a:lnTo>
                  <a:lnTo>
                    <a:pt x="236660" y="686264"/>
                  </a:lnTo>
                  <a:lnTo>
                    <a:pt x="224313" y="681894"/>
                  </a:lnTo>
                  <a:lnTo>
                    <a:pt x="194131" y="631793"/>
                  </a:lnTo>
                  <a:lnTo>
                    <a:pt x="184153" y="575786"/>
                  </a:lnTo>
                  <a:lnTo>
                    <a:pt x="182880" y="541782"/>
                  </a:lnTo>
                  <a:lnTo>
                    <a:pt x="183582" y="513326"/>
                  </a:lnTo>
                  <a:lnTo>
                    <a:pt x="188987" y="463557"/>
                  </a:lnTo>
                  <a:lnTo>
                    <a:pt x="198822" y="422802"/>
                  </a:lnTo>
                  <a:lnTo>
                    <a:pt x="222503" y="374904"/>
                  </a:lnTo>
                  <a:lnTo>
                    <a:pt x="254758" y="339863"/>
                  </a:lnTo>
                  <a:lnTo>
                    <a:pt x="295465" y="314515"/>
                  </a:lnTo>
                  <a:lnTo>
                    <a:pt x="324612" y="299466"/>
                  </a:lnTo>
                  <a:lnTo>
                    <a:pt x="324612" y="294894"/>
                  </a:lnTo>
                  <a:lnTo>
                    <a:pt x="324612" y="290322"/>
                  </a:lnTo>
                  <a:lnTo>
                    <a:pt x="324612" y="286512"/>
                  </a:lnTo>
                  <a:lnTo>
                    <a:pt x="324445" y="271938"/>
                  </a:lnTo>
                  <a:lnTo>
                    <a:pt x="318682" y="229945"/>
                  </a:lnTo>
                  <a:lnTo>
                    <a:pt x="297942" y="203454"/>
                  </a:lnTo>
                  <a:lnTo>
                    <a:pt x="291084" y="203454"/>
                  </a:lnTo>
                  <a:lnTo>
                    <a:pt x="284225" y="203454"/>
                  </a:lnTo>
                  <a:lnTo>
                    <a:pt x="246804" y="219586"/>
                  </a:lnTo>
                  <a:lnTo>
                    <a:pt x="212467" y="253746"/>
                  </a:lnTo>
                  <a:lnTo>
                    <a:pt x="203453" y="265175"/>
                  </a:lnTo>
                  <a:lnTo>
                    <a:pt x="202692" y="265175"/>
                  </a:lnTo>
                  <a:lnTo>
                    <a:pt x="201930" y="265938"/>
                  </a:lnTo>
                  <a:lnTo>
                    <a:pt x="201168" y="265938"/>
                  </a:lnTo>
                  <a:lnTo>
                    <a:pt x="201168" y="243649"/>
                  </a:lnTo>
                  <a:lnTo>
                    <a:pt x="201168" y="221361"/>
                  </a:lnTo>
                  <a:lnTo>
                    <a:pt x="201168" y="199072"/>
                  </a:lnTo>
                  <a:lnTo>
                    <a:pt x="201168" y="176784"/>
                  </a:lnTo>
                  <a:lnTo>
                    <a:pt x="206883" y="171342"/>
                  </a:lnTo>
                  <a:lnTo>
                    <a:pt x="240589" y="144006"/>
                  </a:lnTo>
                  <a:lnTo>
                    <a:pt x="279880" y="126253"/>
                  </a:lnTo>
                  <a:lnTo>
                    <a:pt x="299096" y="123967"/>
                  </a:lnTo>
                  <a:lnTo>
                    <a:pt x="307848" y="124968"/>
                  </a:lnTo>
                  <a:lnTo>
                    <a:pt x="341459" y="156186"/>
                  </a:lnTo>
                  <a:lnTo>
                    <a:pt x="353568" y="195834"/>
                  </a:lnTo>
                  <a:lnTo>
                    <a:pt x="359247" y="254126"/>
                  </a:lnTo>
                  <a:lnTo>
                    <a:pt x="359663" y="278130"/>
                  </a:lnTo>
                  <a:lnTo>
                    <a:pt x="359663" y="328746"/>
                  </a:lnTo>
                  <a:lnTo>
                    <a:pt x="359663" y="379349"/>
                  </a:lnTo>
                  <a:lnTo>
                    <a:pt x="359663" y="429925"/>
                  </a:lnTo>
                  <a:lnTo>
                    <a:pt x="359663" y="480462"/>
                  </a:lnTo>
                  <a:lnTo>
                    <a:pt x="359663" y="530945"/>
                  </a:lnTo>
                  <a:lnTo>
                    <a:pt x="359663" y="581361"/>
                  </a:lnTo>
                  <a:lnTo>
                    <a:pt x="359663" y="631698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86253" y="5910897"/>
              <a:ext cx="114680" cy="239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83801" y="5517038"/>
              <a:ext cx="387985" cy="622300"/>
            </a:xfrm>
            <a:custGeom>
              <a:avLst/>
              <a:gdLst/>
              <a:ahLst/>
              <a:cxnLst/>
              <a:rect l="l" t="t" r="r" b="b"/>
              <a:pathLst>
                <a:path w="387985" h="622300">
                  <a:moveTo>
                    <a:pt x="169163" y="551021"/>
                  </a:moveTo>
                  <a:lnTo>
                    <a:pt x="143660" y="586061"/>
                  </a:lnTo>
                  <a:lnTo>
                    <a:pt x="110990" y="614826"/>
                  </a:lnTo>
                  <a:lnTo>
                    <a:pt x="80390" y="621887"/>
                  </a:lnTo>
                  <a:lnTo>
                    <a:pt x="70389" y="620125"/>
                  </a:lnTo>
                  <a:lnTo>
                    <a:pt x="35778" y="590502"/>
                  </a:lnTo>
                  <a:lnTo>
                    <a:pt x="16573" y="543305"/>
                  </a:lnTo>
                  <a:lnTo>
                    <a:pt x="7619" y="499967"/>
                  </a:lnTo>
                  <a:lnTo>
                    <a:pt x="1809" y="446150"/>
                  </a:lnTo>
                  <a:lnTo>
                    <a:pt x="0" y="382619"/>
                  </a:lnTo>
                  <a:lnTo>
                    <a:pt x="1833" y="321468"/>
                  </a:lnTo>
                  <a:lnTo>
                    <a:pt x="7238" y="266033"/>
                  </a:lnTo>
                  <a:lnTo>
                    <a:pt x="16073" y="216312"/>
                  </a:lnTo>
                  <a:lnTo>
                    <a:pt x="28193" y="172307"/>
                  </a:lnTo>
                  <a:lnTo>
                    <a:pt x="43172" y="134874"/>
                  </a:lnTo>
                  <a:lnTo>
                    <a:pt x="80271" y="85724"/>
                  </a:lnTo>
                  <a:lnTo>
                    <a:pt x="119919" y="70580"/>
                  </a:lnTo>
                  <a:lnTo>
                    <a:pt x="128575" y="71437"/>
                  </a:lnTo>
                  <a:lnTo>
                    <a:pt x="169163" y="93821"/>
                  </a:lnTo>
                  <a:lnTo>
                    <a:pt x="169163" y="118383"/>
                  </a:lnTo>
                  <a:lnTo>
                    <a:pt x="169163" y="142874"/>
                  </a:lnTo>
                  <a:lnTo>
                    <a:pt x="169163" y="167223"/>
                  </a:lnTo>
                  <a:lnTo>
                    <a:pt x="169163" y="191357"/>
                  </a:lnTo>
                  <a:lnTo>
                    <a:pt x="168401" y="191357"/>
                  </a:lnTo>
                  <a:lnTo>
                    <a:pt x="167639" y="192119"/>
                  </a:lnTo>
                  <a:lnTo>
                    <a:pt x="166877" y="192119"/>
                  </a:lnTo>
                  <a:lnTo>
                    <a:pt x="158865" y="180082"/>
                  </a:lnTo>
                  <a:lnTo>
                    <a:pt x="150780" y="170116"/>
                  </a:lnTo>
                  <a:lnTo>
                    <a:pt x="117062" y="148589"/>
                  </a:lnTo>
                  <a:lnTo>
                    <a:pt x="108715" y="148363"/>
                  </a:lnTo>
                  <a:lnTo>
                    <a:pt x="100583" y="150209"/>
                  </a:lnTo>
                  <a:lnTo>
                    <a:pt x="63079" y="191357"/>
                  </a:lnTo>
                  <a:lnTo>
                    <a:pt x="46541" y="247078"/>
                  </a:lnTo>
                  <a:lnTo>
                    <a:pt x="37707" y="323659"/>
                  </a:lnTo>
                  <a:lnTo>
                    <a:pt x="36575" y="369665"/>
                  </a:lnTo>
                  <a:lnTo>
                    <a:pt x="37588" y="413837"/>
                  </a:lnTo>
                  <a:lnTo>
                    <a:pt x="45898" y="483036"/>
                  </a:lnTo>
                  <a:lnTo>
                    <a:pt x="62436" y="527649"/>
                  </a:lnTo>
                  <a:lnTo>
                    <a:pt x="86344" y="545103"/>
                  </a:lnTo>
                  <a:lnTo>
                    <a:pt x="100583" y="543401"/>
                  </a:lnTo>
                  <a:lnTo>
                    <a:pt x="132778" y="516921"/>
                  </a:lnTo>
                  <a:lnTo>
                    <a:pt x="156209" y="477869"/>
                  </a:lnTo>
                  <a:lnTo>
                    <a:pt x="160781" y="468725"/>
                  </a:lnTo>
                  <a:lnTo>
                    <a:pt x="164591" y="461105"/>
                  </a:lnTo>
                  <a:lnTo>
                    <a:pt x="166877" y="455009"/>
                  </a:lnTo>
                  <a:lnTo>
                    <a:pt x="167639" y="455009"/>
                  </a:lnTo>
                  <a:lnTo>
                    <a:pt x="168401" y="455009"/>
                  </a:lnTo>
                  <a:lnTo>
                    <a:pt x="169163" y="455009"/>
                  </a:lnTo>
                  <a:lnTo>
                    <a:pt x="169163" y="479012"/>
                  </a:lnTo>
                  <a:lnTo>
                    <a:pt x="169163" y="503015"/>
                  </a:lnTo>
                  <a:lnTo>
                    <a:pt x="169163" y="527018"/>
                  </a:lnTo>
                  <a:lnTo>
                    <a:pt x="169163" y="551021"/>
                  </a:lnTo>
                  <a:close/>
                </a:path>
                <a:path w="387985" h="622300">
                  <a:moveTo>
                    <a:pt x="387857" y="256889"/>
                  </a:moveTo>
                  <a:lnTo>
                    <a:pt x="349567" y="270033"/>
                  </a:lnTo>
                  <a:lnTo>
                    <a:pt x="311276" y="283178"/>
                  </a:lnTo>
                  <a:lnTo>
                    <a:pt x="272986" y="296322"/>
                  </a:lnTo>
                  <a:lnTo>
                    <a:pt x="234695" y="309467"/>
                  </a:lnTo>
                  <a:lnTo>
                    <a:pt x="236029" y="354234"/>
                  </a:lnTo>
                  <a:lnTo>
                    <a:pt x="243923" y="407158"/>
                  </a:lnTo>
                  <a:lnTo>
                    <a:pt x="256031" y="444341"/>
                  </a:lnTo>
                  <a:lnTo>
                    <a:pt x="286214" y="472832"/>
                  </a:lnTo>
                  <a:lnTo>
                    <a:pt x="293274" y="473773"/>
                  </a:lnTo>
                  <a:lnTo>
                    <a:pt x="300763" y="473142"/>
                  </a:lnTo>
                  <a:lnTo>
                    <a:pt x="340864" y="448186"/>
                  </a:lnTo>
                  <a:lnTo>
                    <a:pt x="369665" y="407765"/>
                  </a:lnTo>
                  <a:lnTo>
                    <a:pt x="381761" y="382619"/>
                  </a:lnTo>
                  <a:lnTo>
                    <a:pt x="382523" y="382619"/>
                  </a:lnTo>
                  <a:lnTo>
                    <a:pt x="383285" y="382619"/>
                  </a:lnTo>
                  <a:lnTo>
                    <a:pt x="384047" y="382619"/>
                  </a:lnTo>
                  <a:lnTo>
                    <a:pt x="384047" y="406181"/>
                  </a:lnTo>
                  <a:lnTo>
                    <a:pt x="384047" y="429958"/>
                  </a:lnTo>
                  <a:lnTo>
                    <a:pt x="384047" y="453878"/>
                  </a:lnTo>
                  <a:lnTo>
                    <a:pt x="384047" y="477869"/>
                  </a:lnTo>
                  <a:lnTo>
                    <a:pt x="374903" y="490025"/>
                  </a:lnTo>
                  <a:lnTo>
                    <a:pt x="347471" y="522065"/>
                  </a:lnTo>
                  <a:lnTo>
                    <a:pt x="308609" y="547973"/>
                  </a:lnTo>
                  <a:lnTo>
                    <a:pt x="284202" y="551807"/>
                  </a:lnTo>
                  <a:lnTo>
                    <a:pt x="262508" y="546068"/>
                  </a:lnTo>
                  <a:lnTo>
                    <a:pt x="227837" y="505301"/>
                  </a:lnTo>
                  <a:lnTo>
                    <a:pt x="206216" y="427862"/>
                  </a:lnTo>
                  <a:lnTo>
                    <a:pt x="200727" y="376177"/>
                  </a:lnTo>
                  <a:lnTo>
                    <a:pt x="198881" y="315563"/>
                  </a:lnTo>
                  <a:lnTo>
                    <a:pt x="200715" y="254377"/>
                  </a:lnTo>
                  <a:lnTo>
                    <a:pt x="206121" y="198691"/>
                  </a:lnTo>
                  <a:lnTo>
                    <a:pt x="214955" y="148292"/>
                  </a:lnTo>
                  <a:lnTo>
                    <a:pt x="227075" y="102965"/>
                  </a:lnTo>
                  <a:lnTo>
                    <a:pt x="241935" y="64972"/>
                  </a:lnTo>
                  <a:lnTo>
                    <a:pt x="278510" y="14989"/>
                  </a:lnTo>
                  <a:lnTo>
                    <a:pt x="320206" y="0"/>
                  </a:lnTo>
                  <a:lnTo>
                    <a:pt x="337756" y="5429"/>
                  </a:lnTo>
                  <a:lnTo>
                    <a:pt x="364997" y="42005"/>
                  </a:lnTo>
                  <a:lnTo>
                    <a:pt x="382142" y="110585"/>
                  </a:lnTo>
                  <a:lnTo>
                    <a:pt x="386429" y="156019"/>
                  </a:lnTo>
                  <a:lnTo>
                    <a:pt x="387857" y="208883"/>
                  </a:lnTo>
                  <a:lnTo>
                    <a:pt x="387857" y="220884"/>
                  </a:lnTo>
                  <a:lnTo>
                    <a:pt x="387857" y="232886"/>
                  </a:lnTo>
                  <a:lnTo>
                    <a:pt x="387857" y="244887"/>
                  </a:lnTo>
                  <a:lnTo>
                    <a:pt x="387857" y="256889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3735" y="5585821"/>
              <a:ext cx="128397" cy="17839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393827" y="6627621"/>
            <a:ext cx="9925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Arial MT"/>
                <a:cs typeface="Arial MT"/>
                <a:hlinkClick r:id="rId18"/>
              </a:rPr>
              <a:t>http://picasa.google.com</a:t>
            </a:r>
            <a:endParaRPr sz="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6026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Eigenfaces</a:t>
            </a:r>
            <a:r>
              <a:rPr sz="4400" dirty="0"/>
              <a:t> </a:t>
            </a:r>
            <a:r>
              <a:rPr sz="4400" spc="-5" dirty="0"/>
              <a:t>for</a:t>
            </a:r>
            <a:r>
              <a:rPr sz="4400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8058150" cy="14287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marR="5080" indent="-343535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low-dimensional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subspace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(face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space)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built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large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images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Principal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Component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(PCA)</a:t>
            </a:r>
            <a:endParaRPr sz="2000">
              <a:latin typeface="Arial MT"/>
              <a:cs typeface="Arial MT"/>
            </a:endParaRPr>
          </a:p>
          <a:p>
            <a:pPr marL="354965" marR="234315" indent="-342900">
              <a:lnSpc>
                <a:spcPts val="1930"/>
              </a:lnSpc>
              <a:spcBef>
                <a:spcPts val="47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distance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image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sub-window from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space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(DFFS)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determines</a:t>
            </a:r>
            <a:r>
              <a:rPr sz="2000" spc="-5" dirty="0">
                <a:latin typeface="Arial MT"/>
                <a:cs typeface="Arial MT"/>
              </a:rPr>
              <a:t> its </a:t>
            </a:r>
            <a:r>
              <a:rPr sz="2000" dirty="0">
                <a:latin typeface="Arial MT"/>
                <a:cs typeface="Arial MT"/>
              </a:rPr>
              <a:t>likelihood</a:t>
            </a:r>
            <a:r>
              <a:rPr sz="2000" spc="-5" dirty="0">
                <a:latin typeface="Arial MT"/>
                <a:cs typeface="Arial MT"/>
              </a:rPr>
              <a:t> to </a:t>
            </a:r>
            <a:r>
              <a:rPr sz="2000" spc="-10" dirty="0">
                <a:latin typeface="Arial MT"/>
                <a:cs typeface="Arial MT"/>
              </a:rPr>
              <a:t>represent</a:t>
            </a:r>
            <a:r>
              <a:rPr sz="2000" spc="-5" dirty="0">
                <a:latin typeface="Arial MT"/>
                <a:cs typeface="Arial MT"/>
              </a:rPr>
              <a:t> a </a:t>
            </a:r>
            <a:r>
              <a:rPr sz="2000" spc="-10" dirty="0">
                <a:latin typeface="Arial MT"/>
                <a:cs typeface="Arial MT"/>
              </a:rPr>
              <a:t>face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Sensitive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pose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variations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71631" y="3346953"/>
            <a:ext cx="6102350" cy="2788285"/>
            <a:chOff x="1571631" y="3346953"/>
            <a:chExt cx="6102350" cy="2788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631" y="3346953"/>
              <a:ext cx="6102096" cy="27881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2063" y="3404870"/>
              <a:ext cx="5499735" cy="1722120"/>
            </a:xfrm>
            <a:custGeom>
              <a:avLst/>
              <a:gdLst/>
              <a:ahLst/>
              <a:cxnLst/>
              <a:rect l="l" t="t" r="r" b="b"/>
              <a:pathLst>
                <a:path w="5499734" h="1722120">
                  <a:moveTo>
                    <a:pt x="515874" y="108204"/>
                  </a:moveTo>
                  <a:lnTo>
                    <a:pt x="515874" y="319278"/>
                  </a:lnTo>
                  <a:lnTo>
                    <a:pt x="723900" y="319278"/>
                  </a:lnTo>
                  <a:lnTo>
                    <a:pt x="723900" y="108204"/>
                  </a:lnTo>
                  <a:lnTo>
                    <a:pt x="515874" y="108204"/>
                  </a:lnTo>
                  <a:close/>
                </a:path>
                <a:path w="5499734" h="1722120">
                  <a:moveTo>
                    <a:pt x="1087373" y="498348"/>
                  </a:moveTo>
                  <a:lnTo>
                    <a:pt x="1087373" y="709422"/>
                  </a:lnTo>
                  <a:lnTo>
                    <a:pt x="1295399" y="709422"/>
                  </a:lnTo>
                  <a:lnTo>
                    <a:pt x="1295399" y="498348"/>
                  </a:lnTo>
                  <a:lnTo>
                    <a:pt x="1087373" y="498348"/>
                  </a:lnTo>
                  <a:close/>
                </a:path>
                <a:path w="5499734" h="1722120">
                  <a:moveTo>
                    <a:pt x="0" y="750570"/>
                  </a:moveTo>
                  <a:lnTo>
                    <a:pt x="0" y="963930"/>
                  </a:lnTo>
                  <a:lnTo>
                    <a:pt x="208025" y="963930"/>
                  </a:lnTo>
                  <a:lnTo>
                    <a:pt x="208025" y="750570"/>
                  </a:lnTo>
                  <a:lnTo>
                    <a:pt x="0" y="750570"/>
                  </a:lnTo>
                  <a:close/>
                </a:path>
                <a:path w="5499734" h="1722120">
                  <a:moveTo>
                    <a:pt x="1195577" y="1398270"/>
                  </a:moveTo>
                  <a:lnTo>
                    <a:pt x="1195577" y="1611630"/>
                  </a:lnTo>
                  <a:lnTo>
                    <a:pt x="1403603" y="1611630"/>
                  </a:lnTo>
                  <a:lnTo>
                    <a:pt x="1403603" y="1398270"/>
                  </a:lnTo>
                  <a:lnTo>
                    <a:pt x="1195577" y="1398270"/>
                  </a:lnTo>
                  <a:close/>
                </a:path>
                <a:path w="5499734" h="1722120">
                  <a:moveTo>
                    <a:pt x="2234945" y="32004"/>
                  </a:moveTo>
                  <a:lnTo>
                    <a:pt x="2234945" y="244602"/>
                  </a:lnTo>
                  <a:lnTo>
                    <a:pt x="2442971" y="244602"/>
                  </a:lnTo>
                  <a:lnTo>
                    <a:pt x="2442971" y="32004"/>
                  </a:lnTo>
                  <a:lnTo>
                    <a:pt x="2234945" y="32004"/>
                  </a:lnTo>
                  <a:close/>
                </a:path>
                <a:path w="5499734" h="1722120">
                  <a:moveTo>
                    <a:pt x="2269997" y="861822"/>
                  </a:moveTo>
                  <a:lnTo>
                    <a:pt x="2269997" y="1074420"/>
                  </a:lnTo>
                  <a:lnTo>
                    <a:pt x="2478023" y="1074420"/>
                  </a:lnTo>
                  <a:lnTo>
                    <a:pt x="2478023" y="861822"/>
                  </a:lnTo>
                  <a:lnTo>
                    <a:pt x="2269997" y="861822"/>
                  </a:lnTo>
                  <a:close/>
                </a:path>
                <a:path w="5499734" h="1722120">
                  <a:moveTo>
                    <a:pt x="3862577" y="647700"/>
                  </a:moveTo>
                  <a:lnTo>
                    <a:pt x="3862577" y="858774"/>
                  </a:lnTo>
                  <a:lnTo>
                    <a:pt x="4069079" y="858774"/>
                  </a:lnTo>
                  <a:lnTo>
                    <a:pt x="4069079" y="647700"/>
                  </a:lnTo>
                  <a:lnTo>
                    <a:pt x="3862577" y="647700"/>
                  </a:lnTo>
                  <a:close/>
                </a:path>
                <a:path w="5499734" h="1722120">
                  <a:moveTo>
                    <a:pt x="3173729" y="70104"/>
                  </a:moveTo>
                  <a:lnTo>
                    <a:pt x="3173729" y="282702"/>
                  </a:lnTo>
                  <a:lnTo>
                    <a:pt x="3381755" y="282701"/>
                  </a:lnTo>
                  <a:lnTo>
                    <a:pt x="3381755" y="70103"/>
                  </a:lnTo>
                  <a:lnTo>
                    <a:pt x="3173729" y="70104"/>
                  </a:lnTo>
                  <a:close/>
                </a:path>
                <a:path w="5499734" h="1722120">
                  <a:moveTo>
                    <a:pt x="4748009" y="0"/>
                  </a:moveTo>
                  <a:lnTo>
                    <a:pt x="4748009" y="212598"/>
                  </a:lnTo>
                  <a:lnTo>
                    <a:pt x="4954511" y="212598"/>
                  </a:lnTo>
                  <a:lnTo>
                    <a:pt x="4954511" y="0"/>
                  </a:lnTo>
                  <a:lnTo>
                    <a:pt x="4748009" y="0"/>
                  </a:lnTo>
                  <a:close/>
                </a:path>
                <a:path w="5499734" h="1722120">
                  <a:moveTo>
                    <a:pt x="5291327" y="70103"/>
                  </a:moveTo>
                  <a:lnTo>
                    <a:pt x="5291327" y="282701"/>
                  </a:lnTo>
                  <a:lnTo>
                    <a:pt x="5499353" y="282701"/>
                  </a:lnTo>
                  <a:lnTo>
                    <a:pt x="5499353" y="70103"/>
                  </a:lnTo>
                  <a:lnTo>
                    <a:pt x="5291327" y="70103"/>
                  </a:lnTo>
                  <a:close/>
                </a:path>
                <a:path w="5499734" h="1722120">
                  <a:moveTo>
                    <a:pt x="4351007" y="1466850"/>
                  </a:moveTo>
                  <a:lnTo>
                    <a:pt x="4351007" y="1722120"/>
                  </a:lnTo>
                  <a:lnTo>
                    <a:pt x="4559033" y="1722120"/>
                  </a:lnTo>
                  <a:lnTo>
                    <a:pt x="4559033" y="1466850"/>
                  </a:lnTo>
                  <a:lnTo>
                    <a:pt x="4351007" y="1466850"/>
                  </a:lnTo>
                  <a:close/>
                </a:path>
              </a:pathLst>
            </a:custGeom>
            <a:ln w="15875">
              <a:solidFill>
                <a:srgbClr val="F1E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935" y="6653530"/>
            <a:ext cx="6040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B.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Moghaddam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A.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Pentland,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“Probabilistic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visual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learning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object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detection”, </a:t>
            </a:r>
            <a:r>
              <a:rPr sz="900" i="1" dirty="0">
                <a:latin typeface="Arial"/>
                <a:cs typeface="Arial"/>
              </a:rPr>
              <a:t>Int.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Computer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Vision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1995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9981" y="6125464"/>
            <a:ext cx="14744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 MT"/>
                <a:cs typeface="Arial MT"/>
              </a:rPr>
              <a:t>©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W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Fashion Magazine August </a:t>
            </a:r>
            <a:r>
              <a:rPr sz="700" spc="-10" dirty="0">
                <a:latin typeface="Arial MT"/>
                <a:cs typeface="Arial MT"/>
              </a:rPr>
              <a:t>2002</a:t>
            </a:r>
            <a:endParaRPr sz="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5841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Facial</a:t>
            </a:r>
            <a:r>
              <a:rPr sz="4400" dirty="0"/>
              <a:t> </a:t>
            </a:r>
            <a:r>
              <a:rPr sz="4400" spc="-5" dirty="0"/>
              <a:t>feature</a:t>
            </a:r>
            <a:r>
              <a:rPr sz="4400" dirty="0"/>
              <a:t> </a:t>
            </a:r>
            <a:r>
              <a:rPr sz="4400" spc="-5" dirty="0"/>
              <a:t>detection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76450"/>
            <a:ext cx="7905115" cy="39636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Edge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based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techniques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Feature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templates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eyes,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mouth,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nose</a:t>
            </a:r>
            <a:endParaRPr sz="2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28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Problematic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features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occluded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obscured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Eigenfeatures</a:t>
            </a:r>
            <a:endParaRPr sz="2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Eigeneyes,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eigenmouth,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etc</a:t>
            </a:r>
            <a:endParaRPr sz="2400">
              <a:latin typeface="Arial MT"/>
              <a:cs typeface="Arial MT"/>
            </a:endParaRPr>
          </a:p>
          <a:p>
            <a:pPr marL="355600" marR="908685" indent="-342900">
              <a:lnSpc>
                <a:spcPts val="3020"/>
              </a:lnSpc>
              <a:spcBef>
                <a:spcPts val="72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Gabor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wavelets,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multidimensional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erotion-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dilation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Structural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matching using ASM,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AAM, etc</a:t>
            </a:r>
            <a:endParaRPr sz="2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28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robust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under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shape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image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intensity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2688844"/>
            <a:ext cx="77069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2D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10" dirty="0"/>
              <a:t> </a:t>
            </a:r>
            <a:r>
              <a:rPr sz="4400" spc="-5" dirty="0"/>
              <a:t>recognition</a:t>
            </a:r>
            <a:r>
              <a:rPr sz="4400" spc="5" dirty="0"/>
              <a:t> </a:t>
            </a:r>
            <a:r>
              <a:rPr sz="4400" spc="-5" dirty="0"/>
              <a:t>techniques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3167" y="2303017"/>
            <a:ext cx="3176905" cy="2681605"/>
            <a:chOff x="2383167" y="2303017"/>
            <a:chExt cx="3176905" cy="2681605"/>
          </a:xfrm>
        </p:grpSpPr>
        <p:sp>
          <p:nvSpPr>
            <p:cNvPr id="3" name="object 3"/>
            <p:cNvSpPr/>
            <p:nvPr/>
          </p:nvSpPr>
          <p:spPr>
            <a:xfrm>
              <a:off x="3264039" y="2607817"/>
              <a:ext cx="2281555" cy="2362200"/>
            </a:xfrm>
            <a:custGeom>
              <a:avLst/>
              <a:gdLst/>
              <a:ahLst/>
              <a:cxnLst/>
              <a:rect l="l" t="t" r="r" b="b"/>
              <a:pathLst>
                <a:path w="2281554" h="2362200">
                  <a:moveTo>
                    <a:pt x="1140714" y="0"/>
                  </a:moveTo>
                  <a:lnTo>
                    <a:pt x="1093681" y="985"/>
                  </a:lnTo>
                  <a:lnTo>
                    <a:pt x="1047134" y="3915"/>
                  </a:lnTo>
                  <a:lnTo>
                    <a:pt x="1001108" y="8752"/>
                  </a:lnTo>
                  <a:lnTo>
                    <a:pt x="955641" y="15459"/>
                  </a:lnTo>
                  <a:lnTo>
                    <a:pt x="910770" y="23997"/>
                  </a:lnTo>
                  <a:lnTo>
                    <a:pt x="866530" y="34327"/>
                  </a:lnTo>
                  <a:lnTo>
                    <a:pt x="822959" y="46413"/>
                  </a:lnTo>
                  <a:lnTo>
                    <a:pt x="780092" y="60216"/>
                  </a:lnTo>
                  <a:lnTo>
                    <a:pt x="737968" y="75698"/>
                  </a:lnTo>
                  <a:lnTo>
                    <a:pt x="696622" y="92821"/>
                  </a:lnTo>
                  <a:lnTo>
                    <a:pt x="656092" y="111547"/>
                  </a:lnTo>
                  <a:lnTo>
                    <a:pt x="616413" y="131838"/>
                  </a:lnTo>
                  <a:lnTo>
                    <a:pt x="577622" y="153656"/>
                  </a:lnTo>
                  <a:lnTo>
                    <a:pt x="539756" y="176963"/>
                  </a:lnTo>
                  <a:lnTo>
                    <a:pt x="502853" y="201721"/>
                  </a:lnTo>
                  <a:lnTo>
                    <a:pt x="466947" y="227892"/>
                  </a:lnTo>
                  <a:lnTo>
                    <a:pt x="432076" y="255439"/>
                  </a:lnTo>
                  <a:lnTo>
                    <a:pt x="398278" y="284322"/>
                  </a:lnTo>
                  <a:lnTo>
                    <a:pt x="365587" y="314504"/>
                  </a:lnTo>
                  <a:lnTo>
                    <a:pt x="334041" y="345948"/>
                  </a:lnTo>
                  <a:lnTo>
                    <a:pt x="303677" y="378614"/>
                  </a:lnTo>
                  <a:lnTo>
                    <a:pt x="274531" y="412465"/>
                  </a:lnTo>
                  <a:lnTo>
                    <a:pt x="246640" y="447463"/>
                  </a:lnTo>
                  <a:lnTo>
                    <a:pt x="220041" y="483571"/>
                  </a:lnTo>
                  <a:lnTo>
                    <a:pt x="194769" y="520749"/>
                  </a:lnTo>
                  <a:lnTo>
                    <a:pt x="170863" y="558960"/>
                  </a:lnTo>
                  <a:lnTo>
                    <a:pt x="148358" y="598167"/>
                  </a:lnTo>
                  <a:lnTo>
                    <a:pt x="127291" y="638330"/>
                  </a:lnTo>
                  <a:lnTo>
                    <a:pt x="107699" y="679412"/>
                  </a:lnTo>
                  <a:lnTo>
                    <a:pt x="89618" y="721375"/>
                  </a:lnTo>
                  <a:lnTo>
                    <a:pt x="73085" y="764182"/>
                  </a:lnTo>
                  <a:lnTo>
                    <a:pt x="58137" y="807793"/>
                  </a:lnTo>
                  <a:lnTo>
                    <a:pt x="44810" y="852171"/>
                  </a:lnTo>
                  <a:lnTo>
                    <a:pt x="33142" y="897278"/>
                  </a:lnTo>
                  <a:lnTo>
                    <a:pt x="23168" y="943076"/>
                  </a:lnTo>
                  <a:lnTo>
                    <a:pt x="14925" y="989527"/>
                  </a:lnTo>
                  <a:lnTo>
                    <a:pt x="8450" y="1036592"/>
                  </a:lnTo>
                  <a:lnTo>
                    <a:pt x="3780" y="1084235"/>
                  </a:lnTo>
                  <a:lnTo>
                    <a:pt x="951" y="1132417"/>
                  </a:lnTo>
                  <a:lnTo>
                    <a:pt x="0" y="1181100"/>
                  </a:lnTo>
                  <a:lnTo>
                    <a:pt x="951" y="1229782"/>
                  </a:lnTo>
                  <a:lnTo>
                    <a:pt x="3780" y="1277964"/>
                  </a:lnTo>
                  <a:lnTo>
                    <a:pt x="8450" y="1325607"/>
                  </a:lnTo>
                  <a:lnTo>
                    <a:pt x="14925" y="1372672"/>
                  </a:lnTo>
                  <a:lnTo>
                    <a:pt x="23168" y="1419123"/>
                  </a:lnTo>
                  <a:lnTo>
                    <a:pt x="33142" y="1464921"/>
                  </a:lnTo>
                  <a:lnTo>
                    <a:pt x="44810" y="1510028"/>
                  </a:lnTo>
                  <a:lnTo>
                    <a:pt x="58137" y="1554406"/>
                  </a:lnTo>
                  <a:lnTo>
                    <a:pt x="73085" y="1598017"/>
                  </a:lnTo>
                  <a:lnTo>
                    <a:pt x="89618" y="1640824"/>
                  </a:lnTo>
                  <a:lnTo>
                    <a:pt x="107699" y="1682787"/>
                  </a:lnTo>
                  <a:lnTo>
                    <a:pt x="127291" y="1723869"/>
                  </a:lnTo>
                  <a:lnTo>
                    <a:pt x="148358" y="1764032"/>
                  </a:lnTo>
                  <a:lnTo>
                    <a:pt x="170863" y="1803239"/>
                  </a:lnTo>
                  <a:lnTo>
                    <a:pt x="194769" y="1841450"/>
                  </a:lnTo>
                  <a:lnTo>
                    <a:pt x="220041" y="1878628"/>
                  </a:lnTo>
                  <a:lnTo>
                    <a:pt x="246640" y="1914736"/>
                  </a:lnTo>
                  <a:lnTo>
                    <a:pt x="274531" y="1949734"/>
                  </a:lnTo>
                  <a:lnTo>
                    <a:pt x="303677" y="1983585"/>
                  </a:lnTo>
                  <a:lnTo>
                    <a:pt x="334041" y="2016251"/>
                  </a:lnTo>
                  <a:lnTo>
                    <a:pt x="365587" y="2047695"/>
                  </a:lnTo>
                  <a:lnTo>
                    <a:pt x="398278" y="2077877"/>
                  </a:lnTo>
                  <a:lnTo>
                    <a:pt x="432076" y="2106760"/>
                  </a:lnTo>
                  <a:lnTo>
                    <a:pt x="466947" y="2134307"/>
                  </a:lnTo>
                  <a:lnTo>
                    <a:pt x="502853" y="2160478"/>
                  </a:lnTo>
                  <a:lnTo>
                    <a:pt x="539756" y="2185236"/>
                  </a:lnTo>
                  <a:lnTo>
                    <a:pt x="577622" y="2208543"/>
                  </a:lnTo>
                  <a:lnTo>
                    <a:pt x="616413" y="2230361"/>
                  </a:lnTo>
                  <a:lnTo>
                    <a:pt x="656092" y="2250652"/>
                  </a:lnTo>
                  <a:lnTo>
                    <a:pt x="696622" y="2269378"/>
                  </a:lnTo>
                  <a:lnTo>
                    <a:pt x="737968" y="2286501"/>
                  </a:lnTo>
                  <a:lnTo>
                    <a:pt x="780092" y="2301983"/>
                  </a:lnTo>
                  <a:lnTo>
                    <a:pt x="822959" y="2315786"/>
                  </a:lnTo>
                  <a:lnTo>
                    <a:pt x="866530" y="2327872"/>
                  </a:lnTo>
                  <a:lnTo>
                    <a:pt x="910770" y="2338202"/>
                  </a:lnTo>
                  <a:lnTo>
                    <a:pt x="955641" y="2346740"/>
                  </a:lnTo>
                  <a:lnTo>
                    <a:pt x="1001108" y="2353447"/>
                  </a:lnTo>
                  <a:lnTo>
                    <a:pt x="1047134" y="2358284"/>
                  </a:lnTo>
                  <a:lnTo>
                    <a:pt x="1093681" y="2361214"/>
                  </a:lnTo>
                  <a:lnTo>
                    <a:pt x="1140714" y="2362200"/>
                  </a:lnTo>
                  <a:lnTo>
                    <a:pt x="1187746" y="2361214"/>
                  </a:lnTo>
                  <a:lnTo>
                    <a:pt x="1234293" y="2358284"/>
                  </a:lnTo>
                  <a:lnTo>
                    <a:pt x="1280319" y="2353447"/>
                  </a:lnTo>
                  <a:lnTo>
                    <a:pt x="1325786" y="2346740"/>
                  </a:lnTo>
                  <a:lnTo>
                    <a:pt x="1370657" y="2338202"/>
                  </a:lnTo>
                  <a:lnTo>
                    <a:pt x="1414897" y="2327872"/>
                  </a:lnTo>
                  <a:lnTo>
                    <a:pt x="1458468" y="2315786"/>
                  </a:lnTo>
                  <a:lnTo>
                    <a:pt x="1501335" y="2301983"/>
                  </a:lnTo>
                  <a:lnTo>
                    <a:pt x="1543459" y="2286501"/>
                  </a:lnTo>
                  <a:lnTo>
                    <a:pt x="1584805" y="2269378"/>
                  </a:lnTo>
                  <a:lnTo>
                    <a:pt x="1625335" y="2250652"/>
                  </a:lnTo>
                  <a:lnTo>
                    <a:pt x="1665014" y="2230361"/>
                  </a:lnTo>
                  <a:lnTo>
                    <a:pt x="1703805" y="2208543"/>
                  </a:lnTo>
                  <a:lnTo>
                    <a:pt x="1741671" y="2185236"/>
                  </a:lnTo>
                  <a:lnTo>
                    <a:pt x="1778574" y="2160478"/>
                  </a:lnTo>
                  <a:lnTo>
                    <a:pt x="1814480" y="2134307"/>
                  </a:lnTo>
                  <a:lnTo>
                    <a:pt x="1849351" y="2106760"/>
                  </a:lnTo>
                  <a:lnTo>
                    <a:pt x="1883149" y="2077877"/>
                  </a:lnTo>
                  <a:lnTo>
                    <a:pt x="1915840" y="2047695"/>
                  </a:lnTo>
                  <a:lnTo>
                    <a:pt x="1947386" y="2016252"/>
                  </a:lnTo>
                  <a:lnTo>
                    <a:pt x="1977750" y="1983585"/>
                  </a:lnTo>
                  <a:lnTo>
                    <a:pt x="2006896" y="1949734"/>
                  </a:lnTo>
                  <a:lnTo>
                    <a:pt x="2034787" y="1914736"/>
                  </a:lnTo>
                  <a:lnTo>
                    <a:pt x="2061386" y="1878628"/>
                  </a:lnTo>
                  <a:lnTo>
                    <a:pt x="2086658" y="1841450"/>
                  </a:lnTo>
                  <a:lnTo>
                    <a:pt x="2110564" y="1803239"/>
                  </a:lnTo>
                  <a:lnTo>
                    <a:pt x="2133069" y="1764032"/>
                  </a:lnTo>
                  <a:lnTo>
                    <a:pt x="2154136" y="1723869"/>
                  </a:lnTo>
                  <a:lnTo>
                    <a:pt x="2173728" y="1682787"/>
                  </a:lnTo>
                  <a:lnTo>
                    <a:pt x="2191809" y="1640824"/>
                  </a:lnTo>
                  <a:lnTo>
                    <a:pt x="2208342" y="1598017"/>
                  </a:lnTo>
                  <a:lnTo>
                    <a:pt x="2223290" y="1554406"/>
                  </a:lnTo>
                  <a:lnTo>
                    <a:pt x="2236617" y="1510028"/>
                  </a:lnTo>
                  <a:lnTo>
                    <a:pt x="2248285" y="1464921"/>
                  </a:lnTo>
                  <a:lnTo>
                    <a:pt x="2258259" y="1419123"/>
                  </a:lnTo>
                  <a:lnTo>
                    <a:pt x="2266502" y="1372672"/>
                  </a:lnTo>
                  <a:lnTo>
                    <a:pt x="2272977" y="1325607"/>
                  </a:lnTo>
                  <a:lnTo>
                    <a:pt x="2277647" y="1277964"/>
                  </a:lnTo>
                  <a:lnTo>
                    <a:pt x="2280476" y="1229782"/>
                  </a:lnTo>
                  <a:lnTo>
                    <a:pt x="2281428" y="1181099"/>
                  </a:lnTo>
                  <a:lnTo>
                    <a:pt x="2280476" y="1132417"/>
                  </a:lnTo>
                  <a:lnTo>
                    <a:pt x="2277647" y="1084235"/>
                  </a:lnTo>
                  <a:lnTo>
                    <a:pt x="2272977" y="1036592"/>
                  </a:lnTo>
                  <a:lnTo>
                    <a:pt x="2266502" y="989527"/>
                  </a:lnTo>
                  <a:lnTo>
                    <a:pt x="2258259" y="943076"/>
                  </a:lnTo>
                  <a:lnTo>
                    <a:pt x="2248285" y="897278"/>
                  </a:lnTo>
                  <a:lnTo>
                    <a:pt x="2236617" y="852171"/>
                  </a:lnTo>
                  <a:lnTo>
                    <a:pt x="2223290" y="807793"/>
                  </a:lnTo>
                  <a:lnTo>
                    <a:pt x="2208342" y="764182"/>
                  </a:lnTo>
                  <a:lnTo>
                    <a:pt x="2191809" y="721375"/>
                  </a:lnTo>
                  <a:lnTo>
                    <a:pt x="2173728" y="679412"/>
                  </a:lnTo>
                  <a:lnTo>
                    <a:pt x="2154136" y="638330"/>
                  </a:lnTo>
                  <a:lnTo>
                    <a:pt x="2133069" y="598167"/>
                  </a:lnTo>
                  <a:lnTo>
                    <a:pt x="2110564" y="558960"/>
                  </a:lnTo>
                  <a:lnTo>
                    <a:pt x="2086658" y="520749"/>
                  </a:lnTo>
                  <a:lnTo>
                    <a:pt x="2061386" y="483571"/>
                  </a:lnTo>
                  <a:lnTo>
                    <a:pt x="2034787" y="447463"/>
                  </a:lnTo>
                  <a:lnTo>
                    <a:pt x="2006896" y="412465"/>
                  </a:lnTo>
                  <a:lnTo>
                    <a:pt x="1977750" y="378614"/>
                  </a:lnTo>
                  <a:lnTo>
                    <a:pt x="1947386" y="345948"/>
                  </a:lnTo>
                  <a:lnTo>
                    <a:pt x="1915840" y="314504"/>
                  </a:lnTo>
                  <a:lnTo>
                    <a:pt x="1883149" y="284322"/>
                  </a:lnTo>
                  <a:lnTo>
                    <a:pt x="1849351" y="255439"/>
                  </a:lnTo>
                  <a:lnTo>
                    <a:pt x="1814480" y="227892"/>
                  </a:lnTo>
                  <a:lnTo>
                    <a:pt x="1778574" y="201721"/>
                  </a:lnTo>
                  <a:lnTo>
                    <a:pt x="1741671" y="176963"/>
                  </a:lnTo>
                  <a:lnTo>
                    <a:pt x="1703805" y="153656"/>
                  </a:lnTo>
                  <a:lnTo>
                    <a:pt x="1665014" y="131838"/>
                  </a:lnTo>
                  <a:lnTo>
                    <a:pt x="1625335" y="111547"/>
                  </a:lnTo>
                  <a:lnTo>
                    <a:pt x="1584805" y="92821"/>
                  </a:lnTo>
                  <a:lnTo>
                    <a:pt x="1543459" y="75698"/>
                  </a:lnTo>
                  <a:lnTo>
                    <a:pt x="1501335" y="60216"/>
                  </a:lnTo>
                  <a:lnTo>
                    <a:pt x="1458468" y="46413"/>
                  </a:lnTo>
                  <a:lnTo>
                    <a:pt x="1414897" y="34327"/>
                  </a:lnTo>
                  <a:lnTo>
                    <a:pt x="1370657" y="23997"/>
                  </a:lnTo>
                  <a:lnTo>
                    <a:pt x="1325786" y="15459"/>
                  </a:lnTo>
                  <a:lnTo>
                    <a:pt x="1280319" y="8752"/>
                  </a:lnTo>
                  <a:lnTo>
                    <a:pt x="1234293" y="3915"/>
                  </a:lnTo>
                  <a:lnTo>
                    <a:pt x="1187746" y="985"/>
                  </a:lnTo>
                  <a:lnTo>
                    <a:pt x="1140714" y="0"/>
                  </a:lnTo>
                  <a:close/>
                </a:path>
              </a:pathLst>
            </a:custGeom>
            <a:ln w="28575">
              <a:solidFill>
                <a:srgbClr val="2626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83167" y="2303017"/>
              <a:ext cx="1245870" cy="641985"/>
            </a:xfrm>
            <a:custGeom>
              <a:avLst/>
              <a:gdLst/>
              <a:ahLst/>
              <a:cxnLst/>
              <a:rect l="l" t="t" r="r" b="b"/>
              <a:pathLst>
                <a:path w="1245870" h="641985">
                  <a:moveTo>
                    <a:pt x="95250" y="762"/>
                  </a:moveTo>
                  <a:lnTo>
                    <a:pt x="0" y="0"/>
                  </a:lnTo>
                  <a:lnTo>
                    <a:pt x="57150" y="76962"/>
                  </a:lnTo>
                  <a:lnTo>
                    <a:pt x="57150" y="44957"/>
                  </a:lnTo>
                  <a:lnTo>
                    <a:pt x="70103" y="19812"/>
                  </a:lnTo>
                  <a:lnTo>
                    <a:pt x="82566" y="26128"/>
                  </a:lnTo>
                  <a:lnTo>
                    <a:pt x="95250" y="762"/>
                  </a:lnTo>
                  <a:close/>
                </a:path>
                <a:path w="1245870" h="641985">
                  <a:moveTo>
                    <a:pt x="82566" y="26128"/>
                  </a:moveTo>
                  <a:lnTo>
                    <a:pt x="70103" y="19812"/>
                  </a:lnTo>
                  <a:lnTo>
                    <a:pt x="57150" y="44957"/>
                  </a:lnTo>
                  <a:lnTo>
                    <a:pt x="69913" y="51434"/>
                  </a:lnTo>
                  <a:lnTo>
                    <a:pt x="82566" y="26128"/>
                  </a:lnTo>
                  <a:close/>
                </a:path>
                <a:path w="1245870" h="641985">
                  <a:moveTo>
                    <a:pt x="69913" y="51434"/>
                  </a:moveTo>
                  <a:lnTo>
                    <a:pt x="57150" y="44957"/>
                  </a:lnTo>
                  <a:lnTo>
                    <a:pt x="57150" y="76962"/>
                  </a:lnTo>
                  <a:lnTo>
                    <a:pt x="69913" y="51434"/>
                  </a:lnTo>
                  <a:close/>
                </a:path>
                <a:path w="1245870" h="641985">
                  <a:moveTo>
                    <a:pt x="1245869" y="615696"/>
                  </a:moveTo>
                  <a:lnTo>
                    <a:pt x="82566" y="26128"/>
                  </a:lnTo>
                  <a:lnTo>
                    <a:pt x="69913" y="51434"/>
                  </a:lnTo>
                  <a:lnTo>
                    <a:pt x="1232915" y="641604"/>
                  </a:lnTo>
                  <a:lnTo>
                    <a:pt x="1245869" y="615696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7069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2D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10" dirty="0"/>
              <a:t> </a:t>
            </a:r>
            <a:r>
              <a:rPr sz="4400" spc="-5" dirty="0"/>
              <a:t>recognition</a:t>
            </a:r>
            <a:r>
              <a:rPr sz="4400" spc="5" dirty="0"/>
              <a:t> </a:t>
            </a:r>
            <a:r>
              <a:rPr sz="4400" spc="-5" dirty="0"/>
              <a:t>techniques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498990" y="1907031"/>
            <a:ext cx="2082800" cy="12598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200" b="1" spc="-5" dirty="0">
                <a:latin typeface="Arial"/>
                <a:cs typeface="Arial"/>
              </a:rPr>
              <a:t>Appearance-based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(Holistic)</a:t>
            </a:r>
            <a:endParaRPr sz="1200">
              <a:latin typeface="Arial"/>
              <a:cs typeface="Arial"/>
            </a:endParaRPr>
          </a:p>
          <a:p>
            <a:pPr marL="37465" marR="370205">
              <a:lnSpc>
                <a:spcPct val="100000"/>
              </a:lnSpc>
              <a:spcBef>
                <a:spcPts val="545"/>
              </a:spcBef>
            </a:pPr>
            <a:r>
              <a:rPr sz="1200" spc="-5" dirty="0">
                <a:latin typeface="Arial MT"/>
                <a:cs typeface="Arial MT"/>
              </a:rPr>
              <a:t>Eigenfaces, Fisherfaces,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ICA, Kernel PCA, Local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Feature Analysis (LFA),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Hidden Markov Models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(HMM)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389" y="3930649"/>
            <a:ext cx="1622297" cy="79705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383167" y="4331461"/>
            <a:ext cx="4062729" cy="1144270"/>
          </a:xfrm>
          <a:custGeom>
            <a:avLst/>
            <a:gdLst/>
            <a:ahLst/>
            <a:cxnLst/>
            <a:rect l="l" t="t" r="r" b="b"/>
            <a:pathLst>
              <a:path w="4062729" h="1144270">
                <a:moveTo>
                  <a:pt x="1247394" y="363474"/>
                </a:moveTo>
                <a:lnTo>
                  <a:pt x="1232154" y="339090"/>
                </a:lnTo>
                <a:lnTo>
                  <a:pt x="64096" y="1085354"/>
                </a:lnTo>
                <a:lnTo>
                  <a:pt x="48768" y="1061466"/>
                </a:lnTo>
                <a:lnTo>
                  <a:pt x="0" y="1143762"/>
                </a:lnTo>
                <a:lnTo>
                  <a:pt x="52578" y="1138301"/>
                </a:lnTo>
                <a:lnTo>
                  <a:pt x="95250" y="1133856"/>
                </a:lnTo>
                <a:lnTo>
                  <a:pt x="79629" y="1109548"/>
                </a:lnTo>
                <a:lnTo>
                  <a:pt x="1247394" y="363474"/>
                </a:lnTo>
                <a:close/>
              </a:path>
              <a:path w="4062729" h="1144270">
                <a:moveTo>
                  <a:pt x="4062209" y="422910"/>
                </a:moveTo>
                <a:lnTo>
                  <a:pt x="3998214" y="351282"/>
                </a:lnTo>
                <a:lnTo>
                  <a:pt x="3987723" y="377863"/>
                </a:lnTo>
                <a:lnTo>
                  <a:pt x="3044952" y="0"/>
                </a:lnTo>
                <a:lnTo>
                  <a:pt x="3034284" y="26670"/>
                </a:lnTo>
                <a:lnTo>
                  <a:pt x="3977436" y="403948"/>
                </a:lnTo>
                <a:lnTo>
                  <a:pt x="3966959" y="430530"/>
                </a:lnTo>
                <a:lnTo>
                  <a:pt x="4001262" y="427786"/>
                </a:lnTo>
                <a:lnTo>
                  <a:pt x="4062209" y="422910"/>
                </a:lnTo>
                <a:close/>
              </a:path>
            </a:pathLst>
          </a:custGeom>
          <a:solidFill>
            <a:srgbClr val="262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108" y="5230114"/>
            <a:ext cx="1210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Neural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networks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407" y="5574343"/>
            <a:ext cx="2623153" cy="9625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45637" y="4535932"/>
            <a:ext cx="1597660" cy="71247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45"/>
              </a:spcBef>
            </a:pPr>
            <a:r>
              <a:rPr sz="1200" b="1" spc="-5" dirty="0">
                <a:latin typeface="Arial"/>
                <a:cs typeface="Arial"/>
              </a:rPr>
              <a:t>Feature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matching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45"/>
              </a:spcBef>
            </a:pPr>
            <a:r>
              <a:rPr sz="1200" spc="-5" dirty="0">
                <a:latin typeface="Arial MT"/>
                <a:cs typeface="Arial MT"/>
              </a:rPr>
              <a:t>Geometry methods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Elastic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Graph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Matching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3606" y="5367526"/>
            <a:ext cx="845532" cy="10676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1855" y="5532066"/>
            <a:ext cx="1870279" cy="63032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378589" y="2303017"/>
            <a:ext cx="988060" cy="876300"/>
          </a:xfrm>
          <a:custGeom>
            <a:avLst/>
            <a:gdLst/>
            <a:ahLst/>
            <a:cxnLst/>
            <a:rect l="l" t="t" r="r" b="b"/>
            <a:pathLst>
              <a:path w="988060" h="876300">
                <a:moveTo>
                  <a:pt x="932458" y="67560"/>
                </a:moveTo>
                <a:lnTo>
                  <a:pt x="913408" y="46224"/>
                </a:lnTo>
                <a:lnTo>
                  <a:pt x="0" y="854963"/>
                </a:lnTo>
                <a:lnTo>
                  <a:pt x="19050" y="876299"/>
                </a:lnTo>
                <a:lnTo>
                  <a:pt x="932458" y="67560"/>
                </a:lnTo>
                <a:close/>
              </a:path>
              <a:path w="988060" h="876300">
                <a:moveTo>
                  <a:pt x="987551" y="0"/>
                </a:moveTo>
                <a:lnTo>
                  <a:pt x="894588" y="25145"/>
                </a:lnTo>
                <a:lnTo>
                  <a:pt x="913408" y="46224"/>
                </a:lnTo>
                <a:lnTo>
                  <a:pt x="924306" y="36575"/>
                </a:lnTo>
                <a:lnTo>
                  <a:pt x="943356" y="57912"/>
                </a:lnTo>
                <a:lnTo>
                  <a:pt x="943356" y="79766"/>
                </a:lnTo>
                <a:lnTo>
                  <a:pt x="951738" y="89154"/>
                </a:lnTo>
                <a:lnTo>
                  <a:pt x="987551" y="0"/>
                </a:lnTo>
                <a:close/>
              </a:path>
              <a:path w="988060" h="876300">
                <a:moveTo>
                  <a:pt x="943356" y="57912"/>
                </a:moveTo>
                <a:lnTo>
                  <a:pt x="924306" y="36575"/>
                </a:lnTo>
                <a:lnTo>
                  <a:pt x="913408" y="46224"/>
                </a:lnTo>
                <a:lnTo>
                  <a:pt x="932458" y="67560"/>
                </a:lnTo>
                <a:lnTo>
                  <a:pt x="943356" y="57912"/>
                </a:lnTo>
                <a:close/>
              </a:path>
              <a:path w="988060" h="876300">
                <a:moveTo>
                  <a:pt x="943356" y="79766"/>
                </a:moveTo>
                <a:lnTo>
                  <a:pt x="943356" y="57912"/>
                </a:lnTo>
                <a:lnTo>
                  <a:pt x="932458" y="67560"/>
                </a:lnTo>
                <a:lnTo>
                  <a:pt x="943356" y="79766"/>
                </a:lnTo>
                <a:close/>
              </a:path>
            </a:pathLst>
          </a:custGeom>
          <a:solidFill>
            <a:srgbClr val="262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5637" y="2098294"/>
            <a:ext cx="187642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Model-based</a:t>
            </a:r>
            <a:endParaRPr sz="1200">
              <a:latin typeface="Arial"/>
              <a:cs typeface="Arial"/>
            </a:endParaRPr>
          </a:p>
          <a:p>
            <a:pPr marL="56515" marR="5080">
              <a:lnSpc>
                <a:spcPct val="100000"/>
              </a:lnSpc>
              <a:spcBef>
                <a:spcPts val="1005"/>
              </a:spcBef>
            </a:pPr>
            <a:r>
              <a:rPr sz="1200" spc="-5" dirty="0">
                <a:latin typeface="Arial MT"/>
                <a:cs typeface="Arial MT"/>
              </a:rPr>
              <a:t>Active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Appearance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Models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3D </a:t>
            </a:r>
            <a:r>
              <a:rPr sz="1200" spc="-10" dirty="0">
                <a:latin typeface="Arial MT"/>
                <a:cs typeface="Arial MT"/>
              </a:rPr>
              <a:t>morphable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66953" y="1629791"/>
            <a:ext cx="5137785" cy="2967355"/>
            <a:chOff x="3766953" y="1629791"/>
            <a:chExt cx="5137785" cy="296735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5155" y="2931667"/>
              <a:ext cx="2759201" cy="647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16" y="1629791"/>
              <a:ext cx="593585" cy="7901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6953" y="2931667"/>
              <a:ext cx="1286255" cy="166496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80033" y="4602226"/>
            <a:ext cx="780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©National</a:t>
            </a:r>
            <a:r>
              <a:rPr sz="600" spc="-1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Geographic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2937" y="3057398"/>
            <a:ext cx="795527" cy="65531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6935" y="6680200"/>
            <a:ext cx="6458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W. </a:t>
            </a:r>
            <a:r>
              <a:rPr sz="900" spc="-5" dirty="0">
                <a:latin typeface="Arial MT"/>
                <a:cs typeface="Arial MT"/>
              </a:rPr>
              <a:t>Zhao,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Chellappa,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Rosenfeld,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J.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Phillips,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recognition:</a:t>
            </a:r>
            <a:r>
              <a:rPr sz="900" dirty="0">
                <a:latin typeface="Arial MT"/>
                <a:cs typeface="Arial MT"/>
              </a:rPr>
              <a:t> a </a:t>
            </a:r>
            <a:r>
              <a:rPr sz="900" spc="-5" dirty="0">
                <a:latin typeface="Arial MT"/>
                <a:cs typeface="Arial MT"/>
              </a:rPr>
              <a:t>literature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survey,”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ACM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Computing Surveys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2003.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9885" y="5349851"/>
            <a:ext cx="6527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40995" algn="l"/>
              </a:tabLst>
            </a:pPr>
            <a:r>
              <a:rPr sz="1600" b="1" dirty="0">
                <a:latin typeface="Arial"/>
                <a:cs typeface="Arial"/>
              </a:rPr>
              <a:t>=	</a:t>
            </a:r>
            <a:r>
              <a:rPr sz="1600" b="1" spc="-30" dirty="0">
                <a:latin typeface="Arial"/>
                <a:cs typeface="Arial"/>
              </a:rPr>
              <a:t>α</a:t>
            </a:r>
            <a:r>
              <a:rPr sz="1650" b="1" spc="-44" baseline="-20202" dirty="0">
                <a:latin typeface="Arial"/>
                <a:cs typeface="Arial"/>
              </a:rPr>
              <a:t>1</a:t>
            </a:r>
            <a:r>
              <a:rPr sz="1600" b="1" spc="-30" dirty="0">
                <a:latin typeface="Arial"/>
                <a:cs typeface="Arial"/>
              </a:rPr>
              <a:t>·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4952" y="5348120"/>
            <a:ext cx="5124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+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α</a:t>
            </a:r>
            <a:r>
              <a:rPr sz="1650" b="1" spc="-44" baseline="-20202" dirty="0">
                <a:latin typeface="Arial"/>
                <a:cs typeface="Arial"/>
              </a:rPr>
              <a:t>2</a:t>
            </a:r>
            <a:r>
              <a:rPr sz="1600" b="1" spc="-30" dirty="0">
                <a:latin typeface="Arial"/>
                <a:cs typeface="Arial"/>
              </a:rPr>
              <a:t>·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1358" y="5349851"/>
            <a:ext cx="550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+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α</a:t>
            </a:r>
            <a:r>
              <a:rPr sz="1650" b="1" spc="-7" baseline="-20202" dirty="0">
                <a:latin typeface="Arial"/>
                <a:cs typeface="Arial"/>
              </a:rPr>
              <a:t>3</a:t>
            </a:r>
            <a:r>
              <a:rPr sz="1650" b="1" spc="-37" baseline="-20202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·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0569" y="5338354"/>
            <a:ext cx="550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+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α</a:t>
            </a:r>
            <a:r>
              <a:rPr sz="1650" b="1" spc="-7" baseline="-20202" dirty="0">
                <a:latin typeface="Arial"/>
                <a:cs typeface="Arial"/>
              </a:rPr>
              <a:t>4</a:t>
            </a:r>
            <a:r>
              <a:rPr sz="1650" b="1" spc="-37" baseline="-20202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·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319" y="4934965"/>
            <a:ext cx="878286" cy="11335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3955" y="4940299"/>
            <a:ext cx="898398" cy="1143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709" y="4934965"/>
            <a:ext cx="906779" cy="1143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4889" y="4934966"/>
            <a:ext cx="879348" cy="1142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053" y="4936490"/>
            <a:ext cx="887729" cy="11414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2793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Eigenfaces</a:t>
            </a:r>
            <a:endParaRPr sz="4400"/>
          </a:p>
        </p:txBody>
      </p:sp>
      <p:sp>
        <p:nvSpPr>
          <p:cNvPr id="12" name="object 12"/>
          <p:cNvSpPr txBox="1"/>
          <p:nvPr/>
        </p:nvSpPr>
        <p:spPr>
          <a:xfrm>
            <a:off x="524135" y="1709674"/>
            <a:ext cx="7962900" cy="29533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marR="5080" indent="-342900">
              <a:lnSpc>
                <a:spcPts val="1820"/>
              </a:lnSpc>
              <a:spcBef>
                <a:spcPts val="545"/>
              </a:spcBef>
              <a:buClr>
                <a:srgbClr val="26266B"/>
              </a:buClr>
              <a:buSzPct val="73684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900" dirty="0">
                <a:latin typeface="Arial MT"/>
                <a:cs typeface="Arial MT"/>
              </a:rPr>
              <a:t>Principal Component Analysis </a:t>
            </a:r>
            <a:r>
              <a:rPr sz="1900" spc="-5" dirty="0">
                <a:latin typeface="Arial MT"/>
                <a:cs typeface="Arial MT"/>
              </a:rPr>
              <a:t>(PCA) </a:t>
            </a:r>
            <a:r>
              <a:rPr sz="1900" dirty="0">
                <a:latin typeface="Arial MT"/>
                <a:cs typeface="Arial MT"/>
              </a:rPr>
              <a:t>applied on a set of images to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extract a lower dimension subspace that best describes the variance of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underlying data</a:t>
            </a:r>
            <a:endParaRPr sz="1900">
              <a:latin typeface="Arial MT"/>
              <a:cs typeface="Arial MT"/>
            </a:endParaRPr>
          </a:p>
          <a:p>
            <a:pPr marL="755650" lvl="1" indent="-285750">
              <a:lnSpc>
                <a:spcPts val="2035"/>
              </a:lnSpc>
              <a:spcBef>
                <a:spcPts val="30"/>
              </a:spcBef>
              <a:buClr>
                <a:srgbClr val="9797C5"/>
              </a:buClr>
              <a:buSzPct val="82352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700" spc="-5" dirty="0">
                <a:latin typeface="Arial MT"/>
                <a:cs typeface="Arial MT"/>
              </a:rPr>
              <a:t>Dimensionality reduction!</a:t>
            </a:r>
            <a:endParaRPr sz="1700">
              <a:latin typeface="Arial MT"/>
              <a:cs typeface="Arial MT"/>
            </a:endParaRPr>
          </a:p>
          <a:p>
            <a:pPr marL="755015" marR="601980" lvl="1" indent="-285750">
              <a:lnSpc>
                <a:spcPct val="79700"/>
              </a:lnSpc>
              <a:spcBef>
                <a:spcPts val="414"/>
              </a:spcBef>
              <a:buClr>
                <a:srgbClr val="9797C5"/>
              </a:buClr>
              <a:buSzPct val="82352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principal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components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are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called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eigenfaces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due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their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face-like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appearance</a:t>
            </a:r>
            <a:endParaRPr sz="1700">
              <a:latin typeface="Arial MT"/>
              <a:cs typeface="Arial MT"/>
            </a:endParaRPr>
          </a:p>
          <a:p>
            <a:pPr marL="755650" marR="410845" lvl="1" indent="-285750">
              <a:lnSpc>
                <a:spcPct val="79700"/>
              </a:lnSpc>
              <a:spcBef>
                <a:spcPts val="409"/>
              </a:spcBef>
              <a:buClr>
                <a:srgbClr val="9797C5"/>
              </a:buClr>
              <a:buSzPct val="82352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700" spc="-5" dirty="0">
                <a:latin typeface="Arial MT"/>
                <a:cs typeface="Arial MT"/>
              </a:rPr>
              <a:t>A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face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can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modeled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linear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combination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small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subset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eigenfaces</a:t>
            </a:r>
            <a:endParaRPr sz="1700">
              <a:latin typeface="Arial MT"/>
              <a:cs typeface="Arial MT"/>
            </a:endParaRPr>
          </a:p>
          <a:p>
            <a:pPr marL="755650" marR="628015" lvl="1" indent="-285750">
              <a:lnSpc>
                <a:spcPct val="79700"/>
              </a:lnSpc>
              <a:spcBef>
                <a:spcPts val="409"/>
              </a:spcBef>
              <a:buClr>
                <a:srgbClr val="9797C5"/>
              </a:buClr>
              <a:buSzPct val="82352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700" spc="-5" dirty="0">
                <a:latin typeface="Arial MT"/>
                <a:cs typeface="Arial MT"/>
              </a:rPr>
              <a:t>Face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recognition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based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on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comparing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coefficients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this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linear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representation</a:t>
            </a:r>
            <a:endParaRPr sz="1700">
              <a:latin typeface="Arial MT"/>
              <a:cs typeface="Arial MT"/>
            </a:endParaRPr>
          </a:p>
          <a:p>
            <a:pPr marL="354965" marR="97790" indent="-342900">
              <a:lnSpc>
                <a:spcPts val="1820"/>
              </a:lnSpc>
              <a:spcBef>
                <a:spcPts val="430"/>
              </a:spcBef>
              <a:buClr>
                <a:srgbClr val="26266B"/>
              </a:buClr>
              <a:buSzPct val="73684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900" dirty="0">
                <a:latin typeface="Arial MT"/>
                <a:cs typeface="Arial MT"/>
              </a:rPr>
              <a:t>Easy </a:t>
            </a:r>
            <a:r>
              <a:rPr sz="1900" spc="-5" dirty="0">
                <a:latin typeface="Arial MT"/>
                <a:cs typeface="Arial MT"/>
              </a:rPr>
              <a:t>to </a:t>
            </a:r>
            <a:r>
              <a:rPr sz="1900" dirty="0">
                <a:latin typeface="Arial MT"/>
                <a:cs typeface="Arial MT"/>
              </a:rPr>
              <a:t>implement, but sensitive to pose, needs accurate alignment of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probe and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gallery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35" y="6656578"/>
            <a:ext cx="4902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M. Turk,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Pentland,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“Eigenfaces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recognition”,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Journal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of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Cognitive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Neuroscience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1991.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5899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Probabilistic</a:t>
            </a:r>
            <a:r>
              <a:rPr sz="4400" spc="-10" dirty="0"/>
              <a:t> </a:t>
            </a:r>
            <a:r>
              <a:rPr sz="4400" spc="-5" dirty="0"/>
              <a:t>eigenfaces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4246245" cy="326262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271145" indent="-342900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multi-class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problem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converted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 two-class </a:t>
            </a:r>
            <a:r>
              <a:rPr sz="2000" spc="-10" dirty="0">
                <a:latin typeface="Arial MT"/>
                <a:cs typeface="Arial MT"/>
              </a:rPr>
              <a:t>problem</a:t>
            </a:r>
            <a:endParaRPr sz="2000">
              <a:latin typeface="Arial MT"/>
              <a:cs typeface="Arial MT"/>
            </a:endParaRPr>
          </a:p>
          <a:p>
            <a:pPr marL="755650" marR="5080" lvl="1" indent="-285750">
              <a:lnSpc>
                <a:spcPct val="79900"/>
              </a:lnSpc>
              <a:spcBef>
                <a:spcPts val="450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dirty="0">
                <a:latin typeface="Arial MT"/>
                <a:cs typeface="Arial MT"/>
              </a:rPr>
              <a:t>Intrapersonal </a:t>
            </a:r>
            <a:r>
              <a:rPr sz="1800" spc="-5" dirty="0">
                <a:latin typeface="Arial MT"/>
                <a:cs typeface="Arial MT"/>
              </a:rPr>
              <a:t>and extrapersonal </a:t>
            </a:r>
            <a:r>
              <a:rPr sz="1800" dirty="0">
                <a:latin typeface="Arial MT"/>
                <a:cs typeface="Arial MT"/>
              </a:rPr>
              <a:t> classes </a:t>
            </a:r>
            <a:r>
              <a:rPr sz="1800" spc="-5" dirty="0">
                <a:latin typeface="Arial MT"/>
                <a:cs typeface="Arial MT"/>
              </a:rPr>
              <a:t>based on image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differences between images of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person</a:t>
            </a:r>
            <a:r>
              <a:rPr sz="1800" spc="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persons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respectively</a:t>
            </a:r>
            <a:endParaRPr sz="1800">
              <a:latin typeface="Arial MT"/>
              <a:cs typeface="Arial MT"/>
            </a:endParaRPr>
          </a:p>
          <a:p>
            <a:pPr marL="755650" marR="93980" lvl="1" indent="-285750">
              <a:lnSpc>
                <a:spcPct val="79900"/>
              </a:lnSpc>
              <a:spcBef>
                <a:spcPts val="430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Use of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5" dirty="0">
                <a:latin typeface="Arial MT"/>
                <a:cs typeface="Arial MT"/>
              </a:rPr>
              <a:t>probabilistic measure 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similarity </a:t>
            </a:r>
            <a:r>
              <a:rPr sz="1800" spc="-5" dirty="0">
                <a:latin typeface="Arial MT"/>
                <a:cs typeface="Arial MT"/>
              </a:rPr>
              <a:t>instead of </a:t>
            </a:r>
            <a:r>
              <a:rPr sz="1800" dirty="0">
                <a:latin typeface="Arial MT"/>
                <a:cs typeface="Arial MT"/>
              </a:rPr>
              <a:t>Euclidean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distances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797C5"/>
              </a:buClr>
              <a:buFont typeface="Wingdings"/>
              <a:buChar char=""/>
            </a:pPr>
            <a:endParaRPr sz="2250">
              <a:latin typeface="Arial MT"/>
              <a:cs typeface="Arial MT"/>
            </a:endParaRPr>
          </a:p>
          <a:p>
            <a:pPr marL="355600" marR="212090" indent="-342900">
              <a:lnSpc>
                <a:spcPts val="1920"/>
              </a:lnSpc>
              <a:spcBef>
                <a:spcPts val="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More robust to </a:t>
            </a:r>
            <a:r>
              <a:rPr sz="2000" spc="-10" dirty="0">
                <a:latin typeface="Arial MT"/>
                <a:cs typeface="Arial MT"/>
              </a:rPr>
              <a:t>illumination </a:t>
            </a:r>
            <a:r>
              <a:rPr sz="2000" spc="-5" dirty="0">
                <a:latin typeface="Arial MT"/>
                <a:cs typeface="Arial MT"/>
              </a:rPr>
              <a:t> variations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facial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expressions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2753" y="1809858"/>
            <a:ext cx="3674111" cy="32445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935" y="6680200"/>
            <a:ext cx="904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B.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Moghaddam,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W. </a:t>
            </a:r>
            <a:r>
              <a:rPr sz="900" spc="-5" dirty="0">
                <a:latin typeface="Arial MT"/>
                <a:cs typeface="Arial MT"/>
              </a:rPr>
              <a:t>Wahid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Pentland,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“Beyond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Eigenfaces: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Probabilistic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Matching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Recognition”,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Automatic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Face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and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Gesture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1998.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3899" y="5216397"/>
            <a:ext cx="76009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Classic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eigen</a:t>
            </a:r>
            <a:r>
              <a:rPr sz="1200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ace</a:t>
            </a:r>
            <a:r>
              <a:rPr sz="1200" dirty="0"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9785" y="5216397"/>
            <a:ext cx="84328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marR="5080" indent="-419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Probabilistic  eigenfaces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822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Embedded</a:t>
            </a:r>
            <a:r>
              <a:rPr spc="-30" dirty="0"/>
              <a:t> </a:t>
            </a:r>
            <a:r>
              <a:rPr spc="-5" dirty="0"/>
              <a:t>Hidden</a:t>
            </a:r>
            <a:r>
              <a:rPr spc="-25" dirty="0"/>
              <a:t> </a:t>
            </a:r>
            <a:r>
              <a:rPr dirty="0"/>
              <a:t>Markov</a:t>
            </a:r>
            <a:r>
              <a:rPr spc="-25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7895590" cy="16738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4965" marR="1021715" indent="-342900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EHMMs </a:t>
            </a:r>
            <a:r>
              <a:rPr sz="2000" spc="-5" dirty="0">
                <a:latin typeface="Arial MT"/>
                <a:cs typeface="Arial MT"/>
              </a:rPr>
              <a:t>consist of a set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super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states</a:t>
            </a:r>
            <a:r>
              <a:rPr sz="2000" spc="-5" dirty="0">
                <a:latin typeface="Arial MT"/>
                <a:cs typeface="Arial MT"/>
              </a:rPr>
              <a:t> along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a set </a:t>
            </a:r>
            <a:r>
              <a:rPr sz="2000" spc="-1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embedded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states</a:t>
            </a:r>
            <a:endParaRPr sz="20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1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Super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bottom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Embedded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left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right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ts val="1930"/>
              </a:lnSpc>
              <a:spcBef>
                <a:spcPts val="459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Model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parameters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estimated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based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observations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extracted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from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images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model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31" y="4070095"/>
            <a:ext cx="4178045" cy="20528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3507" y="4070095"/>
            <a:ext cx="1347977" cy="20528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935" y="6693154"/>
            <a:ext cx="8402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A. V. </a:t>
            </a:r>
            <a:r>
              <a:rPr sz="900" spc="-5" dirty="0">
                <a:latin typeface="Arial MT"/>
                <a:cs typeface="Arial MT"/>
              </a:rPr>
              <a:t>Nefian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M.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H.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Hayes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III,</a:t>
            </a:r>
            <a:r>
              <a:rPr sz="900" spc="254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“Maximum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likelihood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training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the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embedded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hmm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detection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recognition”,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Image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Processing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2000.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4244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spc="25" dirty="0"/>
              <a:t> </a:t>
            </a:r>
            <a:r>
              <a:rPr sz="4400" spc="-5" dirty="0"/>
              <a:t>recognition/identification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31" y="2990341"/>
            <a:ext cx="1598675" cy="19446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71953" y="3778059"/>
            <a:ext cx="587375" cy="297180"/>
            <a:chOff x="2571953" y="3778059"/>
            <a:chExt cx="587375" cy="297180"/>
          </a:xfrm>
        </p:grpSpPr>
        <p:sp>
          <p:nvSpPr>
            <p:cNvPr id="5" name="object 5"/>
            <p:cNvSpPr/>
            <p:nvPr/>
          </p:nvSpPr>
          <p:spPr>
            <a:xfrm>
              <a:off x="257671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577595" y="143255"/>
                  </a:moveTo>
                  <a:lnTo>
                    <a:pt x="433577" y="0"/>
                  </a:lnTo>
                  <a:lnTo>
                    <a:pt x="433577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77" y="215645"/>
                  </a:lnTo>
                  <a:lnTo>
                    <a:pt x="433577" y="287274"/>
                  </a:lnTo>
                  <a:lnTo>
                    <a:pt x="577595" y="143255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671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433577" y="0"/>
                  </a:moveTo>
                  <a:lnTo>
                    <a:pt x="433577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77" y="215645"/>
                  </a:lnTo>
                  <a:lnTo>
                    <a:pt x="433577" y="287274"/>
                  </a:lnTo>
                  <a:lnTo>
                    <a:pt x="577595" y="143255"/>
                  </a:lnTo>
                  <a:lnTo>
                    <a:pt x="433577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1585" y="1969515"/>
            <a:ext cx="2934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Who</a:t>
            </a:r>
            <a:r>
              <a:rPr sz="2400" b="1" spc="-3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this</a:t>
            </a:r>
            <a:r>
              <a:rPr sz="2400" b="1" spc="-3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person?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6912" y="3778059"/>
            <a:ext cx="587375" cy="297180"/>
            <a:chOff x="5776912" y="3778059"/>
            <a:chExt cx="587375" cy="297180"/>
          </a:xfrm>
        </p:grpSpPr>
        <p:sp>
          <p:nvSpPr>
            <p:cNvPr id="9" name="object 9"/>
            <p:cNvSpPr/>
            <p:nvPr/>
          </p:nvSpPr>
          <p:spPr>
            <a:xfrm>
              <a:off x="578167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577596" y="143255"/>
                  </a:moveTo>
                  <a:lnTo>
                    <a:pt x="433590" y="0"/>
                  </a:lnTo>
                  <a:lnTo>
                    <a:pt x="433590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90" y="215645"/>
                  </a:lnTo>
                  <a:lnTo>
                    <a:pt x="433590" y="287274"/>
                  </a:lnTo>
                  <a:lnTo>
                    <a:pt x="577596" y="143255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8167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433590" y="0"/>
                  </a:moveTo>
                  <a:lnTo>
                    <a:pt x="433590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90" y="215645"/>
                  </a:lnTo>
                  <a:lnTo>
                    <a:pt x="433590" y="287274"/>
                  </a:lnTo>
                  <a:lnTo>
                    <a:pt x="577596" y="143255"/>
                  </a:lnTo>
                  <a:lnTo>
                    <a:pt x="433590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46983" y="3698494"/>
            <a:ext cx="175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He</a:t>
            </a:r>
            <a:r>
              <a:rPr sz="2400" b="1" spc="-5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6266B"/>
                </a:solidFill>
                <a:latin typeface="Arial"/>
                <a:cs typeface="Arial"/>
              </a:rPr>
              <a:t>is</a:t>
            </a:r>
            <a:r>
              <a:rPr sz="2400" b="1" spc="-4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David.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51257" y="2700020"/>
            <a:ext cx="2414905" cy="1910080"/>
            <a:chOff x="3151257" y="2700020"/>
            <a:chExt cx="2414905" cy="19100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1257" y="2700020"/>
              <a:ext cx="758951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161" y="3133598"/>
              <a:ext cx="2087880" cy="147599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386275" y="4713033"/>
            <a:ext cx="365760" cy="407034"/>
            <a:chOff x="4386275" y="4713033"/>
            <a:chExt cx="365760" cy="407034"/>
          </a:xfrm>
        </p:grpSpPr>
        <p:sp>
          <p:nvSpPr>
            <p:cNvPr id="16" name="object 16"/>
            <p:cNvSpPr/>
            <p:nvPr/>
          </p:nvSpPr>
          <p:spPr>
            <a:xfrm>
              <a:off x="4391037" y="4717796"/>
              <a:ext cx="356235" cy="397510"/>
            </a:xfrm>
            <a:custGeom>
              <a:avLst/>
              <a:gdLst/>
              <a:ahLst/>
              <a:cxnLst/>
              <a:rect l="l" t="t" r="r" b="b"/>
              <a:pathLst>
                <a:path w="356235" h="397510">
                  <a:moveTo>
                    <a:pt x="355854" y="317753"/>
                  </a:moveTo>
                  <a:lnTo>
                    <a:pt x="266700" y="317753"/>
                  </a:lnTo>
                  <a:lnTo>
                    <a:pt x="266700" y="79248"/>
                  </a:lnTo>
                  <a:lnTo>
                    <a:pt x="355854" y="79248"/>
                  </a:lnTo>
                  <a:lnTo>
                    <a:pt x="177546" y="0"/>
                  </a:lnTo>
                  <a:lnTo>
                    <a:pt x="0" y="79248"/>
                  </a:lnTo>
                  <a:lnTo>
                    <a:pt x="89154" y="79248"/>
                  </a:lnTo>
                  <a:lnTo>
                    <a:pt x="89154" y="317753"/>
                  </a:lnTo>
                  <a:lnTo>
                    <a:pt x="0" y="317753"/>
                  </a:lnTo>
                  <a:lnTo>
                    <a:pt x="177546" y="397001"/>
                  </a:lnTo>
                  <a:lnTo>
                    <a:pt x="355854" y="317753"/>
                  </a:lnTo>
                  <a:close/>
                </a:path>
              </a:pathLst>
            </a:custGeom>
            <a:solidFill>
              <a:srgbClr val="CBC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91037" y="4717796"/>
              <a:ext cx="356235" cy="397510"/>
            </a:xfrm>
            <a:custGeom>
              <a:avLst/>
              <a:gdLst/>
              <a:ahLst/>
              <a:cxnLst/>
              <a:rect l="l" t="t" r="r" b="b"/>
              <a:pathLst>
                <a:path w="356235" h="397510">
                  <a:moveTo>
                    <a:pt x="177546" y="0"/>
                  </a:moveTo>
                  <a:lnTo>
                    <a:pt x="355854" y="79248"/>
                  </a:lnTo>
                  <a:lnTo>
                    <a:pt x="266700" y="79248"/>
                  </a:lnTo>
                  <a:lnTo>
                    <a:pt x="266700" y="317753"/>
                  </a:lnTo>
                  <a:lnTo>
                    <a:pt x="355854" y="317753"/>
                  </a:lnTo>
                  <a:lnTo>
                    <a:pt x="177546" y="397001"/>
                  </a:lnTo>
                  <a:lnTo>
                    <a:pt x="0" y="317753"/>
                  </a:lnTo>
                  <a:lnTo>
                    <a:pt x="89154" y="317753"/>
                  </a:lnTo>
                  <a:lnTo>
                    <a:pt x="89154" y="79248"/>
                  </a:lnTo>
                  <a:lnTo>
                    <a:pt x="0" y="79248"/>
                  </a:lnTo>
                  <a:lnTo>
                    <a:pt x="177546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3351" y="5222239"/>
            <a:ext cx="1346454" cy="11384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52165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3D</a:t>
            </a:r>
            <a:r>
              <a:rPr sz="4400" spc="-20" dirty="0"/>
              <a:t> </a:t>
            </a:r>
            <a:r>
              <a:rPr sz="4400" spc="-5" dirty="0"/>
              <a:t>morphable</a:t>
            </a:r>
            <a:r>
              <a:rPr sz="4400" spc="-15" dirty="0"/>
              <a:t> </a:t>
            </a:r>
            <a:r>
              <a:rPr sz="4400" spc="-5" dirty="0"/>
              <a:t>model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12721"/>
            <a:ext cx="4269740" cy="319087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4965" marR="198120" indent="-342900">
              <a:lnSpc>
                <a:spcPts val="1730"/>
              </a:lnSpc>
              <a:spcBef>
                <a:spcPts val="515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Statistical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built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dense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texture</a:t>
            </a:r>
            <a:endParaRPr sz="1800">
              <a:latin typeface="Arial MT"/>
              <a:cs typeface="Arial MT"/>
            </a:endParaRPr>
          </a:p>
          <a:p>
            <a:pPr marL="755650" marR="35560" lvl="1" indent="-285750">
              <a:lnSpc>
                <a:spcPts val="1540"/>
              </a:lnSpc>
              <a:spcBef>
                <a:spcPts val="37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Two distinct models for texture and 3D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shape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built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 applying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PCA</a:t>
            </a:r>
            <a:endParaRPr sz="1600">
              <a:latin typeface="Arial MT"/>
              <a:cs typeface="Arial MT"/>
            </a:endParaRPr>
          </a:p>
          <a:p>
            <a:pPr marL="355600" marR="71755" indent="-342900">
              <a:lnSpc>
                <a:spcPts val="1730"/>
              </a:lnSpc>
              <a:spcBef>
                <a:spcPts val="434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Model </a:t>
            </a:r>
            <a:r>
              <a:rPr sz="1800" dirty="0">
                <a:latin typeface="Arial MT"/>
                <a:cs typeface="Arial MT"/>
              </a:rPr>
              <a:t>fitting </a:t>
            </a:r>
            <a:r>
              <a:rPr sz="1800" spc="-5" dirty="0">
                <a:latin typeface="Arial MT"/>
                <a:cs typeface="Arial MT"/>
              </a:rPr>
              <a:t>based on an analysis-by-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synthesis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approach</a:t>
            </a:r>
            <a:endParaRPr sz="1800">
              <a:latin typeface="Arial MT"/>
              <a:cs typeface="Arial MT"/>
            </a:endParaRPr>
          </a:p>
          <a:p>
            <a:pPr marL="755650" marR="5080" lvl="1" indent="-285750">
              <a:lnSpc>
                <a:spcPct val="80100"/>
              </a:lnSpc>
              <a:spcBef>
                <a:spcPts val="390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Estimate model parameters and </a:t>
            </a:r>
            <a:r>
              <a:rPr sz="1600" dirty="0">
                <a:latin typeface="Arial MT"/>
                <a:cs typeface="Arial MT"/>
              </a:rPr>
              <a:t>face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position, orientation and illumination so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 the image produced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 model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rendering is as close as possible to the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input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</a:t>
            </a:r>
            <a:endParaRPr sz="1600">
              <a:latin typeface="Arial MT"/>
              <a:cs typeface="Arial MT"/>
            </a:endParaRPr>
          </a:p>
          <a:p>
            <a:pPr marL="355600" marR="46355" indent="-342900">
              <a:lnSpc>
                <a:spcPct val="79900"/>
              </a:lnSpc>
              <a:spcBef>
                <a:spcPts val="445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Face </a:t>
            </a:r>
            <a:r>
              <a:rPr sz="1800" spc="-5" dirty="0">
                <a:latin typeface="Arial MT"/>
                <a:cs typeface="Arial MT"/>
              </a:rPr>
              <a:t>matching based on Mahalanobis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distances of shape and </a:t>
            </a:r>
            <a:r>
              <a:rPr sz="1800" dirty="0">
                <a:latin typeface="Arial MT"/>
                <a:cs typeface="Arial MT"/>
              </a:rPr>
              <a:t>texture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parameters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714" y="1812821"/>
            <a:ext cx="3812255" cy="2727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5195" y="4841239"/>
            <a:ext cx="4256675" cy="9689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935" y="6543800"/>
            <a:ext cx="5467350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V.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Blanz,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Romdhani,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</a:t>
            </a:r>
            <a:r>
              <a:rPr sz="900" dirty="0">
                <a:latin typeface="Arial MT"/>
                <a:cs typeface="Arial MT"/>
              </a:rPr>
              <a:t>T.</a:t>
            </a:r>
            <a:r>
              <a:rPr sz="900" spc="-5" dirty="0">
                <a:latin typeface="Arial MT"/>
                <a:cs typeface="Arial MT"/>
              </a:rPr>
              <a:t> Vetter,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“Face Identification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across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different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poses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illuminations</a:t>
            </a:r>
            <a:r>
              <a:rPr sz="900" spc="1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with </a:t>
            </a:r>
            <a:r>
              <a:rPr sz="900" dirty="0">
                <a:latin typeface="Arial MT"/>
                <a:cs typeface="Arial MT"/>
              </a:rPr>
              <a:t>a </a:t>
            </a:r>
            <a:r>
              <a:rPr sz="900" spc="-5" dirty="0">
                <a:latin typeface="Arial MT"/>
                <a:cs typeface="Arial MT"/>
              </a:rPr>
              <a:t>3D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morphable model”,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Int.</a:t>
            </a:r>
            <a:r>
              <a:rPr sz="900" i="1" spc="-10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Conf.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Automatic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Face</a:t>
            </a:r>
            <a:r>
              <a:rPr sz="900" i="1" dirty="0">
                <a:latin typeface="Arial"/>
                <a:cs typeface="Arial"/>
              </a:rPr>
              <a:t> and</a:t>
            </a:r>
            <a:r>
              <a:rPr sz="900" i="1" spc="-5" dirty="0">
                <a:latin typeface="Arial"/>
                <a:cs typeface="Arial"/>
              </a:rPr>
              <a:t> Gesture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2002.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289" y="2416048"/>
            <a:ext cx="7128509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4895" marR="5080" indent="-232283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3D and 2D+3D </a:t>
            </a:r>
            <a:r>
              <a:rPr dirty="0"/>
              <a:t>face </a:t>
            </a:r>
            <a:r>
              <a:rPr spc="-5" dirty="0"/>
              <a:t>recognition </a:t>
            </a:r>
            <a:r>
              <a:rPr spc="-1100" dirty="0"/>
              <a:t> </a:t>
            </a:r>
            <a:r>
              <a:rPr dirty="0"/>
              <a:t>techniques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399795"/>
            <a:ext cx="641159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131060" algn="l"/>
                <a:tab pos="2922270" algn="l"/>
              </a:tabLst>
            </a:pPr>
            <a:r>
              <a:rPr dirty="0"/>
              <a:t>Why</a:t>
            </a:r>
            <a:r>
              <a:rPr spc="5" dirty="0"/>
              <a:t> </a:t>
            </a:r>
            <a:r>
              <a:rPr spc="-5" dirty="0"/>
              <a:t>use	3D	images</a:t>
            </a:r>
            <a:r>
              <a:rPr spc="-4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face </a:t>
            </a:r>
            <a:r>
              <a:rPr spc="-1100" dirty="0"/>
              <a:t> </a:t>
            </a:r>
            <a:r>
              <a:rPr dirty="0"/>
              <a:t>recognition?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684527"/>
            <a:ext cx="8066405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354"/>
              </a:lnSpc>
              <a:spcBef>
                <a:spcPts val="10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3D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images </a:t>
            </a:r>
            <a:r>
              <a:rPr sz="2800" dirty="0">
                <a:latin typeface="Arial MT"/>
                <a:cs typeface="Arial MT"/>
              </a:rPr>
              <a:t>represent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3D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structure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face</a:t>
            </a:r>
            <a:endParaRPr sz="2800">
              <a:latin typeface="Arial MT"/>
              <a:cs typeface="Arial MT"/>
            </a:endParaRPr>
          </a:p>
          <a:p>
            <a:pPr marL="755650" lvl="1" indent="-286385">
              <a:lnSpc>
                <a:spcPts val="2870"/>
              </a:lnSpc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Rich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source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information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captured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2D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images</a:t>
            </a:r>
            <a:endParaRPr sz="2400">
              <a:latin typeface="Arial MT"/>
              <a:cs typeface="Arial MT"/>
            </a:endParaRPr>
          </a:p>
          <a:p>
            <a:pPr marL="1155700" lvl="2" indent="-228600">
              <a:lnSpc>
                <a:spcPts val="2395"/>
              </a:lnSpc>
              <a:buClr>
                <a:srgbClr val="26266B"/>
              </a:buClr>
              <a:buSzPct val="65000"/>
              <a:buFont typeface="Wingdings"/>
              <a:buChar char=""/>
              <a:tabLst>
                <a:tab pos="1155700" algn="l"/>
              </a:tabLst>
            </a:pPr>
            <a:r>
              <a:rPr sz="2000" spc="-10" dirty="0">
                <a:latin typeface="Arial MT"/>
                <a:cs typeface="Arial MT"/>
              </a:rPr>
              <a:t>Better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capturing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surface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geometry</a:t>
            </a:r>
            <a:endParaRPr sz="2000">
              <a:latin typeface="Arial MT"/>
              <a:cs typeface="Arial MT"/>
            </a:endParaRPr>
          </a:p>
          <a:p>
            <a:pPr marL="755650" marR="985519" lvl="1" indent="-285750">
              <a:lnSpc>
                <a:spcPct val="79800"/>
              </a:lnSpc>
              <a:spcBef>
                <a:spcPts val="58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Not affected by illumination </a:t>
            </a:r>
            <a:r>
              <a:rPr sz="2400" dirty="0">
                <a:latin typeface="Arial MT"/>
                <a:cs typeface="Arial MT"/>
              </a:rPr>
              <a:t>variations </a:t>
            </a:r>
            <a:r>
              <a:rPr sz="2400" spc="-5" dirty="0">
                <a:latin typeface="Arial MT"/>
                <a:cs typeface="Arial MT"/>
              </a:rPr>
              <a:t>or use of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cosmetics</a:t>
            </a:r>
            <a:endParaRPr sz="2400">
              <a:latin typeface="Arial MT"/>
              <a:cs typeface="Arial MT"/>
            </a:endParaRPr>
          </a:p>
          <a:p>
            <a:pPr marL="755650" lvl="1" indent="-285750">
              <a:lnSpc>
                <a:spcPts val="2875"/>
              </a:lnSpc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Less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sensitive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appearance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variations</a:t>
            </a:r>
            <a:endParaRPr sz="2400">
              <a:latin typeface="Arial MT"/>
              <a:cs typeface="Arial MT"/>
            </a:endParaRPr>
          </a:p>
          <a:p>
            <a:pPr marL="755650" lvl="1" indent="-285750">
              <a:lnSpc>
                <a:spcPts val="2880"/>
              </a:lnSpc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Easier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handle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variations</a:t>
            </a:r>
            <a:endParaRPr sz="2400">
              <a:latin typeface="Arial MT"/>
              <a:cs typeface="Arial MT"/>
            </a:endParaRPr>
          </a:p>
          <a:p>
            <a:pPr marL="1155700" lvl="2" indent="-228600">
              <a:lnSpc>
                <a:spcPts val="2395"/>
              </a:lnSpc>
              <a:buClr>
                <a:srgbClr val="26266B"/>
              </a:buClr>
              <a:buSzPct val="65000"/>
              <a:buFont typeface="Wingdings"/>
              <a:buChar char=""/>
              <a:tabLst>
                <a:tab pos="1155700" algn="l"/>
              </a:tabLst>
            </a:pPr>
            <a:r>
              <a:rPr sz="2000" spc="-5" dirty="0">
                <a:latin typeface="Arial MT"/>
                <a:cs typeface="Arial MT"/>
              </a:rPr>
              <a:t>Projective </a:t>
            </a:r>
            <a:r>
              <a:rPr sz="2000" spc="-10" dirty="0">
                <a:latin typeface="Arial MT"/>
                <a:cs typeface="Arial MT"/>
              </a:rPr>
              <a:t>nature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2D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images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  <a:p>
            <a:pPr marL="755650" marR="1065530" lvl="1" indent="-285750">
              <a:lnSpc>
                <a:spcPct val="79800"/>
              </a:lnSpc>
              <a:spcBef>
                <a:spcPts val="58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Simplifies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facial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feature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detection,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pose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estimation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compensation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961" y="5270123"/>
            <a:ext cx="3161978" cy="15066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58858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2D+3D</a:t>
            </a:r>
            <a:r>
              <a:rPr sz="4400" spc="-10" dirty="0"/>
              <a:t> </a:t>
            </a:r>
            <a:r>
              <a:rPr sz="4400" spc="-5" dirty="0"/>
              <a:t>face recognition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668820"/>
            <a:ext cx="7923530" cy="35477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If</a:t>
            </a:r>
            <a:r>
              <a:rPr sz="2800" spc="-5" dirty="0">
                <a:latin typeface="Arial MT"/>
                <a:cs typeface="Arial MT"/>
              </a:rPr>
              <a:t> 3D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so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much</a:t>
            </a:r>
            <a:r>
              <a:rPr sz="2800" spc="-5" dirty="0">
                <a:latin typeface="Arial MT"/>
                <a:cs typeface="Arial MT"/>
              </a:rPr>
              <a:t> better,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should</a:t>
            </a:r>
            <a:r>
              <a:rPr sz="2800" spc="-5" dirty="0">
                <a:latin typeface="Arial MT"/>
                <a:cs typeface="Arial MT"/>
              </a:rPr>
              <a:t> we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forget </a:t>
            </a:r>
            <a:r>
              <a:rPr sz="2800" spc="-5" dirty="0">
                <a:latin typeface="Arial MT"/>
                <a:cs typeface="Arial MT"/>
              </a:rPr>
              <a:t>2D?</a:t>
            </a:r>
            <a:endParaRPr sz="2800">
              <a:latin typeface="Arial MT"/>
              <a:cs typeface="Arial MT"/>
            </a:endParaRPr>
          </a:p>
          <a:p>
            <a:pPr marL="755650" marR="820419" lvl="1" indent="-285750">
              <a:lnSpc>
                <a:spcPct val="100000"/>
              </a:lnSpc>
              <a:spcBef>
                <a:spcPts val="57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No!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images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complementary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information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about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face</a:t>
            </a:r>
            <a:endParaRPr sz="240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490"/>
              </a:spcBef>
              <a:buClr>
                <a:srgbClr val="26266B"/>
              </a:buClr>
              <a:buSzPct val="65000"/>
              <a:buFont typeface="Wingdings"/>
              <a:buChar char=""/>
              <a:tabLst>
                <a:tab pos="1155700" algn="l"/>
              </a:tabLst>
            </a:pPr>
            <a:r>
              <a:rPr sz="2000" spc="-5" dirty="0">
                <a:latin typeface="Arial MT"/>
                <a:cs typeface="Arial MT"/>
              </a:rPr>
              <a:t>Texture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important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geometry</a:t>
            </a:r>
            <a:endParaRPr sz="2000">
              <a:latin typeface="Arial MT"/>
              <a:cs typeface="Arial MT"/>
            </a:endParaRPr>
          </a:p>
          <a:p>
            <a:pPr marL="755650" marR="24765" lvl="1" indent="-285750">
              <a:lnSpc>
                <a:spcPct val="100000"/>
              </a:lnSpc>
              <a:spcBef>
                <a:spcPts val="54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5" dirty="0">
                <a:latin typeface="Arial MT"/>
                <a:cs typeface="Arial MT"/>
              </a:rPr>
              <a:t>ideal is </a:t>
            </a:r>
            <a:r>
              <a:rPr sz="2400" dirty="0">
                <a:latin typeface="Arial MT"/>
                <a:cs typeface="Arial MT"/>
              </a:rPr>
              <a:t>a multimodal </a:t>
            </a:r>
            <a:r>
              <a:rPr sz="2400" spc="-5" dirty="0">
                <a:latin typeface="Arial MT"/>
                <a:cs typeface="Arial MT"/>
              </a:rPr>
              <a:t>approach: use both 2D and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facial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information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stages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recognition</a:t>
            </a:r>
            <a:endParaRPr sz="2400">
              <a:latin typeface="Arial MT"/>
              <a:cs typeface="Arial MT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00"/>
              </a:spcBef>
              <a:buClr>
                <a:srgbClr val="26266B"/>
              </a:buClr>
              <a:buSzPct val="65000"/>
              <a:buFont typeface="Wingdings"/>
              <a:buChar char=""/>
              <a:tabLst>
                <a:tab pos="1155700" algn="l"/>
              </a:tabLst>
            </a:pPr>
            <a:r>
              <a:rPr sz="2000" spc="-10" dirty="0">
                <a:latin typeface="Arial MT"/>
                <a:cs typeface="Arial MT"/>
              </a:rPr>
              <a:t>Experiments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shown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that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combination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2D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3D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offers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increased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performance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compared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2D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3D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alone</a:t>
            </a:r>
            <a:endParaRPr sz="200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470"/>
              </a:spcBef>
              <a:buClr>
                <a:srgbClr val="26266B"/>
              </a:buClr>
              <a:buSzPct val="65000"/>
              <a:buFont typeface="Wingdings"/>
              <a:buChar char=""/>
              <a:tabLst>
                <a:tab pos="1155700" algn="l"/>
              </a:tabLst>
            </a:pPr>
            <a:r>
              <a:rPr sz="2000" spc="-5" dirty="0">
                <a:latin typeface="Arial MT"/>
                <a:cs typeface="Arial MT"/>
              </a:rPr>
              <a:t>Fusion of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scores of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2D 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3D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classifiers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680200"/>
            <a:ext cx="8284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K.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Chang,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K.</a:t>
            </a:r>
            <a:r>
              <a:rPr sz="900" dirty="0">
                <a:latin typeface="Arial MT"/>
                <a:cs typeface="Arial MT"/>
              </a:rPr>
              <a:t> W.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Bowyer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P.J.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Flynn,</a:t>
            </a:r>
            <a:r>
              <a:rPr sz="900" spc="26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“An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Evaluation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Multimodal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2D+3D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Biometrics”,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IEEE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Trans.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Pattern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Analysis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and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Machine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Intelligence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2005.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4568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3D</a:t>
            </a:r>
            <a:r>
              <a:rPr sz="4400" dirty="0"/>
              <a:t> </a:t>
            </a:r>
            <a:r>
              <a:rPr sz="4400" spc="-5" dirty="0"/>
              <a:t>facial</a:t>
            </a:r>
            <a:r>
              <a:rPr sz="4400" spc="10" dirty="0"/>
              <a:t> </a:t>
            </a:r>
            <a:r>
              <a:rPr sz="4400" spc="-5" dirty="0"/>
              <a:t>data</a:t>
            </a:r>
            <a:r>
              <a:rPr sz="4400" dirty="0"/>
              <a:t> </a:t>
            </a:r>
            <a:r>
              <a:rPr sz="4400" spc="-5" dirty="0"/>
              <a:t>representations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12721"/>
            <a:ext cx="7818120" cy="281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Range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(depth)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</a:t>
            </a:r>
            <a:endParaRPr sz="1800">
              <a:latin typeface="Arial MT"/>
              <a:cs typeface="Arial MT"/>
            </a:endParaRPr>
          </a:p>
          <a:p>
            <a:pPr marL="755650" marR="300990" lvl="1" indent="-285750">
              <a:lnSpc>
                <a:spcPts val="1540"/>
              </a:lnSpc>
              <a:spcBef>
                <a:spcPts val="370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dirty="0">
                <a:latin typeface="Arial MT"/>
                <a:cs typeface="Arial MT"/>
              </a:rPr>
              <a:t>the z coordinates </a:t>
            </a:r>
            <a:r>
              <a:rPr sz="1600" spc="-5" dirty="0">
                <a:latin typeface="Arial MT"/>
                <a:cs typeface="Arial MT"/>
              </a:rPr>
              <a:t>of </a:t>
            </a:r>
            <a:r>
              <a:rPr sz="1600" dirty="0">
                <a:latin typeface="Arial MT"/>
                <a:cs typeface="Arial MT"/>
              </a:rPr>
              <a:t>the face </a:t>
            </a:r>
            <a:r>
              <a:rPr sz="1600" spc="-5" dirty="0">
                <a:latin typeface="Arial MT"/>
                <a:cs typeface="Arial MT"/>
              </a:rPr>
              <a:t>points are mapped on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regular </a:t>
            </a:r>
            <a:r>
              <a:rPr sz="1600" i="1" dirty="0">
                <a:latin typeface="Arial"/>
                <a:cs typeface="Arial"/>
              </a:rPr>
              <a:t>x−y </a:t>
            </a:r>
            <a:r>
              <a:rPr sz="1600" spc="-5" dirty="0">
                <a:latin typeface="Arial MT"/>
                <a:cs typeface="Arial MT"/>
              </a:rPr>
              <a:t>grid using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interpolation</a:t>
            </a:r>
            <a:endParaRPr sz="16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2D image where pixel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values correspond</a:t>
            </a:r>
            <a:r>
              <a:rPr sz="1600" dirty="0">
                <a:latin typeface="Arial MT"/>
                <a:cs typeface="Arial MT"/>
              </a:rPr>
              <a:t> 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distance</a:t>
            </a:r>
            <a:r>
              <a:rPr sz="1600" dirty="0">
                <a:latin typeface="Arial MT"/>
                <a:cs typeface="Arial MT"/>
              </a:rPr>
              <a:t> from </a:t>
            </a:r>
            <a:r>
              <a:rPr sz="1600" spc="-5" dirty="0">
                <a:latin typeface="Arial MT"/>
                <a:cs typeface="Arial MT"/>
              </a:rPr>
              <a:t>camera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plane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Point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set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dirty="0">
                <a:latin typeface="Arial MT"/>
                <a:cs typeface="Arial MT"/>
              </a:rPr>
              <a:t> the</a:t>
            </a:r>
            <a:r>
              <a:rPr sz="1600" spc="-5" dirty="0">
                <a:latin typeface="Arial MT"/>
                <a:cs typeface="Arial MT"/>
              </a:rPr>
              <a:t> 3D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coordinates</a:t>
            </a:r>
            <a:r>
              <a:rPr sz="1600" dirty="0">
                <a:latin typeface="Arial MT"/>
                <a:cs typeface="Arial MT"/>
              </a:rPr>
              <a:t> of the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points of a face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3D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mesh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Curvature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each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point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 described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curvature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(Gaussian,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mean,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principal)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Surface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normal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each point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face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normal </a:t>
            </a:r>
            <a:r>
              <a:rPr sz="1600" dirty="0">
                <a:latin typeface="Arial MT"/>
                <a:cs typeface="Arial MT"/>
              </a:rPr>
              <a:t>vector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23" y="4790948"/>
            <a:ext cx="1002563" cy="1368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5237" y="4827524"/>
            <a:ext cx="984828" cy="13620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476" y="4844162"/>
            <a:ext cx="943517" cy="13088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5826" y="4864100"/>
            <a:ext cx="941243" cy="12996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9071" y="4858765"/>
            <a:ext cx="990465" cy="13418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15647" y="4836819"/>
            <a:ext cx="1061985" cy="13417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6987" y="4898035"/>
            <a:ext cx="995463" cy="1254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2487" y="4842275"/>
            <a:ext cx="1037454" cy="13172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0953" y="6267956"/>
            <a:ext cx="7766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R</a:t>
            </a:r>
            <a:r>
              <a:rPr sz="1000" spc="-10" dirty="0">
                <a:latin typeface="Arial MT"/>
                <a:cs typeface="Arial MT"/>
              </a:rPr>
              <a:t>ang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10" dirty="0">
                <a:latin typeface="Arial MT"/>
                <a:cs typeface="Arial MT"/>
              </a:rPr>
              <a:t> image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9644" y="6266429"/>
            <a:ext cx="532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3</a:t>
            </a:r>
            <a:r>
              <a:rPr sz="1000" dirty="0">
                <a:latin typeface="Arial MT"/>
                <a:cs typeface="Arial MT"/>
              </a:rPr>
              <a:t>D</a:t>
            </a:r>
            <a:r>
              <a:rPr sz="1000" spc="-5" dirty="0">
                <a:latin typeface="Arial MT"/>
                <a:cs typeface="Arial MT"/>
              </a:rPr>
              <a:t> m</a:t>
            </a:r>
            <a:r>
              <a:rPr sz="1000" spc="-1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sh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9176" y="6267956"/>
            <a:ext cx="9099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3D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face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surface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07866" y="6223799"/>
            <a:ext cx="11499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3D </a:t>
            </a:r>
            <a:r>
              <a:rPr sz="1000" spc="-10" dirty="0">
                <a:latin typeface="Arial MT"/>
                <a:cs typeface="Arial MT"/>
              </a:rPr>
              <a:t>face </a:t>
            </a:r>
            <a:r>
              <a:rPr sz="1000" spc="-5" dirty="0">
                <a:latin typeface="Arial MT"/>
                <a:cs typeface="Arial MT"/>
              </a:rPr>
              <a:t>surface 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overlaid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with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texture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8587" y="6268084"/>
            <a:ext cx="106362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3D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mesh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+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texture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4146" y="6268084"/>
            <a:ext cx="6496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 MT"/>
                <a:cs typeface="Arial MT"/>
              </a:rPr>
              <a:t>Point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cloud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87383" y="6222399"/>
            <a:ext cx="553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Mean </a:t>
            </a:r>
            <a:r>
              <a:rPr sz="1000" dirty="0">
                <a:latin typeface="Arial MT"/>
                <a:cs typeface="Arial MT"/>
              </a:rPr>
              <a:t> cur</a:t>
            </a:r>
            <a:r>
              <a:rPr sz="1000" spc="-10" dirty="0">
                <a:latin typeface="Arial MT"/>
                <a:cs typeface="Arial MT"/>
              </a:rPr>
              <a:t>v</a:t>
            </a: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t</a:t>
            </a:r>
            <a:r>
              <a:rPr sz="1000" spc="-5" dirty="0">
                <a:latin typeface="Arial MT"/>
                <a:cs typeface="Arial MT"/>
              </a:rPr>
              <a:t>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5034" y="6222399"/>
            <a:ext cx="559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Gaus</a:t>
            </a:r>
            <a:r>
              <a:rPr sz="1000" dirty="0">
                <a:latin typeface="Arial MT"/>
                <a:cs typeface="Arial MT"/>
              </a:rPr>
              <a:t>s</a:t>
            </a:r>
            <a:r>
              <a:rPr sz="1000" spc="-10" dirty="0">
                <a:latin typeface="Arial MT"/>
                <a:cs typeface="Arial MT"/>
              </a:rPr>
              <a:t>ian  </a:t>
            </a:r>
            <a:r>
              <a:rPr sz="1000" dirty="0">
                <a:latin typeface="Arial MT"/>
                <a:cs typeface="Arial MT"/>
              </a:rPr>
              <a:t>cur</a:t>
            </a:r>
            <a:r>
              <a:rPr sz="1000" spc="-10" dirty="0">
                <a:latin typeface="Arial MT"/>
                <a:cs typeface="Arial MT"/>
              </a:rPr>
              <a:t>v</a:t>
            </a: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spc="-10" dirty="0">
                <a:latin typeface="Arial MT"/>
                <a:cs typeface="Arial MT"/>
              </a:rPr>
              <a:t>t</a:t>
            </a:r>
            <a:r>
              <a:rPr sz="1000" spc="-5" dirty="0">
                <a:latin typeface="Arial MT"/>
                <a:cs typeface="Arial MT"/>
              </a:rPr>
              <a:t>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935" y="6693154"/>
            <a:ext cx="64179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Arial MT"/>
                <a:cs typeface="Arial MT"/>
              </a:rPr>
              <a:t>BU-3DFE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(Binghamton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University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3D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Facial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Expression)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database</a:t>
            </a:r>
            <a:r>
              <a:rPr sz="800" spc="285" dirty="0">
                <a:latin typeface="Arial MT"/>
                <a:cs typeface="Arial MT"/>
              </a:rPr>
              <a:t> </a:t>
            </a:r>
            <a:r>
              <a:rPr sz="800" u="sng" spc="-5" dirty="0">
                <a:solidFill>
                  <a:srgbClr val="626294"/>
                </a:solidFill>
                <a:uFill>
                  <a:solidFill>
                    <a:srgbClr val="626294"/>
                  </a:solidFill>
                </a:uFill>
                <a:latin typeface="Arial MT"/>
                <a:cs typeface="Arial MT"/>
                <a:hlinkClick r:id="rId10"/>
              </a:rPr>
              <a:t>http://www.cs.binghamton.edu/~lijun/Research/3DFE/3DFE_Analysis.htm</a:t>
            </a:r>
            <a:r>
              <a:rPr sz="800" spc="-5" dirty="0">
                <a:solidFill>
                  <a:srgbClr val="626294"/>
                </a:solidFill>
                <a:latin typeface="Arial MT"/>
                <a:cs typeface="Arial MT"/>
                <a:hlinkClick r:id="rId10"/>
              </a:rPr>
              <a:t>l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4113" y="1574545"/>
            <a:ext cx="5379085" cy="3360420"/>
            <a:chOff x="3094113" y="1574545"/>
            <a:chExt cx="5379085" cy="3360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7083" y="2581147"/>
              <a:ext cx="1144631" cy="1341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2079" y="2947669"/>
              <a:ext cx="1192529" cy="13876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65329" y="2676397"/>
              <a:ext cx="780415" cy="436245"/>
            </a:xfrm>
            <a:custGeom>
              <a:avLst/>
              <a:gdLst/>
              <a:ahLst/>
              <a:cxnLst/>
              <a:rect l="l" t="t" r="r" b="b"/>
              <a:pathLst>
                <a:path w="780415" h="436244">
                  <a:moveTo>
                    <a:pt x="711700" y="53580"/>
                  </a:moveTo>
                  <a:lnTo>
                    <a:pt x="697706" y="28183"/>
                  </a:lnTo>
                  <a:lnTo>
                    <a:pt x="0" y="411479"/>
                  </a:lnTo>
                  <a:lnTo>
                    <a:pt x="13716" y="435863"/>
                  </a:lnTo>
                  <a:lnTo>
                    <a:pt x="711700" y="53580"/>
                  </a:lnTo>
                  <a:close/>
                </a:path>
                <a:path w="780415" h="436244">
                  <a:moveTo>
                    <a:pt x="780287" y="0"/>
                  </a:moveTo>
                  <a:lnTo>
                    <a:pt x="684276" y="3809"/>
                  </a:lnTo>
                  <a:lnTo>
                    <a:pt x="697706" y="28183"/>
                  </a:lnTo>
                  <a:lnTo>
                    <a:pt x="710171" y="21335"/>
                  </a:lnTo>
                  <a:lnTo>
                    <a:pt x="724661" y="46481"/>
                  </a:lnTo>
                  <a:lnTo>
                    <a:pt x="724661" y="77103"/>
                  </a:lnTo>
                  <a:lnTo>
                    <a:pt x="725424" y="78485"/>
                  </a:lnTo>
                  <a:lnTo>
                    <a:pt x="780287" y="0"/>
                  </a:lnTo>
                  <a:close/>
                </a:path>
                <a:path w="780415" h="436244">
                  <a:moveTo>
                    <a:pt x="724661" y="46481"/>
                  </a:moveTo>
                  <a:lnTo>
                    <a:pt x="710171" y="21335"/>
                  </a:lnTo>
                  <a:lnTo>
                    <a:pt x="697706" y="28183"/>
                  </a:lnTo>
                  <a:lnTo>
                    <a:pt x="711700" y="53580"/>
                  </a:lnTo>
                  <a:lnTo>
                    <a:pt x="724661" y="46481"/>
                  </a:lnTo>
                  <a:close/>
                </a:path>
                <a:path w="780415" h="436244">
                  <a:moveTo>
                    <a:pt x="724661" y="77103"/>
                  </a:moveTo>
                  <a:lnTo>
                    <a:pt x="724661" y="46481"/>
                  </a:lnTo>
                  <a:lnTo>
                    <a:pt x="711700" y="53580"/>
                  </a:lnTo>
                  <a:lnTo>
                    <a:pt x="724661" y="77103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8685" y="1574545"/>
              <a:ext cx="754379" cy="11018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5611" y="1608073"/>
              <a:ext cx="968501" cy="1034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4113" y="3544315"/>
              <a:ext cx="2878455" cy="1390650"/>
            </a:xfrm>
            <a:custGeom>
              <a:avLst/>
              <a:gdLst/>
              <a:ahLst/>
              <a:cxnLst/>
              <a:rect l="l" t="t" r="r" b="b"/>
              <a:pathLst>
                <a:path w="2878454" h="1390650">
                  <a:moveTo>
                    <a:pt x="467106" y="28956"/>
                  </a:moveTo>
                  <a:lnTo>
                    <a:pt x="86106" y="28956"/>
                  </a:lnTo>
                  <a:lnTo>
                    <a:pt x="86106" y="0"/>
                  </a:lnTo>
                  <a:lnTo>
                    <a:pt x="0" y="43434"/>
                  </a:lnTo>
                  <a:lnTo>
                    <a:pt x="71628" y="78943"/>
                  </a:lnTo>
                  <a:lnTo>
                    <a:pt x="86106" y="86106"/>
                  </a:lnTo>
                  <a:lnTo>
                    <a:pt x="86106" y="57162"/>
                  </a:lnTo>
                  <a:lnTo>
                    <a:pt x="467106" y="57162"/>
                  </a:lnTo>
                  <a:lnTo>
                    <a:pt x="467106" y="28956"/>
                  </a:lnTo>
                  <a:close/>
                </a:path>
                <a:path w="2878454" h="1390650">
                  <a:moveTo>
                    <a:pt x="2878061" y="1390650"/>
                  </a:moveTo>
                  <a:lnTo>
                    <a:pt x="2862821" y="1296162"/>
                  </a:lnTo>
                  <a:lnTo>
                    <a:pt x="2839986" y="1312722"/>
                  </a:lnTo>
                  <a:lnTo>
                    <a:pt x="2494775" y="832104"/>
                  </a:lnTo>
                  <a:lnTo>
                    <a:pt x="2471166" y="848106"/>
                  </a:lnTo>
                  <a:lnTo>
                    <a:pt x="2816542" y="1329728"/>
                  </a:lnTo>
                  <a:lnTo>
                    <a:pt x="2793492" y="1346454"/>
                  </a:lnTo>
                  <a:lnTo>
                    <a:pt x="2848356" y="1375130"/>
                  </a:lnTo>
                  <a:lnTo>
                    <a:pt x="2878061" y="1390650"/>
                  </a:lnTo>
                  <a:close/>
                </a:path>
              </a:pathLst>
            </a:custGeom>
            <a:solidFill>
              <a:srgbClr val="2626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04879" y="3479038"/>
            <a:ext cx="1073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Surface-based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6231" y="3396741"/>
            <a:ext cx="993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indent="-97155">
              <a:lnSpc>
                <a:spcPct val="100000"/>
              </a:lnSpc>
              <a:spcBef>
                <a:spcPts val="100"/>
              </a:spcBef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Not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real-time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7069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3D</a:t>
            </a:r>
            <a:r>
              <a:rPr sz="4400" spc="5" dirty="0"/>
              <a:t> </a:t>
            </a:r>
            <a:r>
              <a:rPr sz="4400" spc="-5" dirty="0"/>
              <a:t>face</a:t>
            </a:r>
            <a:r>
              <a:rPr sz="4400" spc="10" dirty="0"/>
              <a:t> </a:t>
            </a:r>
            <a:r>
              <a:rPr sz="4400" spc="-5" dirty="0"/>
              <a:t>recognition</a:t>
            </a:r>
            <a:r>
              <a:rPr sz="4400" spc="5" dirty="0"/>
              <a:t> </a:t>
            </a:r>
            <a:r>
              <a:rPr sz="4400" spc="-5" dirty="0"/>
              <a:t>techniques</a:t>
            </a:r>
            <a:endParaRPr sz="4400"/>
          </a:p>
        </p:txBody>
      </p:sp>
      <p:sp>
        <p:nvSpPr>
          <p:cNvPr id="12" name="object 12"/>
          <p:cNvSpPr txBox="1"/>
          <p:nvPr/>
        </p:nvSpPr>
        <p:spPr>
          <a:xfrm>
            <a:off x="1589411" y="4820920"/>
            <a:ext cx="163830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indent="-97155">
              <a:lnSpc>
                <a:spcPts val="1435"/>
              </a:lnSpc>
              <a:spcBef>
                <a:spcPts val="100"/>
              </a:spcBef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Point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signatures,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EGIs</a:t>
            </a:r>
            <a:endParaRPr sz="1200">
              <a:latin typeface="Arial MT"/>
              <a:cs typeface="Arial MT"/>
            </a:endParaRPr>
          </a:p>
          <a:p>
            <a:pPr marL="12700" marR="33655">
              <a:lnSpc>
                <a:spcPts val="1440"/>
              </a:lnSpc>
              <a:spcBef>
                <a:spcPts val="45"/>
              </a:spcBef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Sensitive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noise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quality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98763" y="3778250"/>
            <a:ext cx="86360" cy="734695"/>
          </a:xfrm>
          <a:custGeom>
            <a:avLst/>
            <a:gdLst/>
            <a:ahLst/>
            <a:cxnLst/>
            <a:rect l="l" t="t" r="r" b="b"/>
            <a:pathLst>
              <a:path w="86360" h="734695">
                <a:moveTo>
                  <a:pt x="86106" y="649224"/>
                </a:moveTo>
                <a:lnTo>
                  <a:pt x="0" y="649224"/>
                </a:lnTo>
                <a:lnTo>
                  <a:pt x="28956" y="707135"/>
                </a:lnTo>
                <a:lnTo>
                  <a:pt x="28956" y="662939"/>
                </a:lnTo>
                <a:lnTo>
                  <a:pt x="57150" y="662939"/>
                </a:lnTo>
                <a:lnTo>
                  <a:pt x="57150" y="706120"/>
                </a:lnTo>
                <a:lnTo>
                  <a:pt x="86106" y="649224"/>
                </a:lnTo>
                <a:close/>
              </a:path>
              <a:path w="86360" h="734695">
                <a:moveTo>
                  <a:pt x="57150" y="649224"/>
                </a:moveTo>
                <a:lnTo>
                  <a:pt x="57150" y="0"/>
                </a:lnTo>
                <a:lnTo>
                  <a:pt x="28956" y="0"/>
                </a:lnTo>
                <a:lnTo>
                  <a:pt x="28956" y="649224"/>
                </a:lnTo>
                <a:lnTo>
                  <a:pt x="57150" y="649224"/>
                </a:lnTo>
                <a:close/>
              </a:path>
              <a:path w="86360" h="734695">
                <a:moveTo>
                  <a:pt x="57150" y="706120"/>
                </a:moveTo>
                <a:lnTo>
                  <a:pt x="57150" y="662939"/>
                </a:lnTo>
                <a:lnTo>
                  <a:pt x="28956" y="662939"/>
                </a:lnTo>
                <a:lnTo>
                  <a:pt x="28956" y="707135"/>
                </a:lnTo>
                <a:lnTo>
                  <a:pt x="42672" y="734567"/>
                </a:lnTo>
                <a:lnTo>
                  <a:pt x="57150" y="706120"/>
                </a:lnTo>
                <a:close/>
              </a:path>
            </a:pathLst>
          </a:custGeom>
          <a:solidFill>
            <a:srgbClr val="262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24463" y="4570221"/>
            <a:ext cx="1233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Curvature-based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9311" y="5510275"/>
            <a:ext cx="593409" cy="8267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2735" y="5510276"/>
            <a:ext cx="593837" cy="81446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46457" y="5530850"/>
            <a:ext cx="560424" cy="80314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35709" y="4824730"/>
            <a:ext cx="2185670" cy="130492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810895">
              <a:lnSpc>
                <a:spcPct val="100000"/>
              </a:lnSpc>
              <a:spcBef>
                <a:spcPts val="820"/>
              </a:spcBef>
            </a:pPr>
            <a:r>
              <a:rPr sz="1200" b="1" spc="-5" dirty="0">
                <a:latin typeface="Arial"/>
                <a:cs typeface="Arial"/>
              </a:rPr>
              <a:t>Appearance-based</a:t>
            </a:r>
            <a:endParaRPr sz="1200">
              <a:latin typeface="Arial"/>
              <a:cs typeface="Arial"/>
            </a:endParaRPr>
          </a:p>
          <a:p>
            <a:pPr marL="109220" indent="-97155">
              <a:lnSpc>
                <a:spcPct val="100000"/>
              </a:lnSpc>
              <a:spcBef>
                <a:spcPts val="720"/>
              </a:spcBef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Eigenfaces,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Fisherfaces</a:t>
            </a:r>
            <a:endParaRPr sz="1200">
              <a:latin typeface="Arial MT"/>
              <a:cs typeface="Arial MT"/>
            </a:endParaRPr>
          </a:p>
          <a:p>
            <a:pPr marL="12700" marR="140970">
              <a:lnSpc>
                <a:spcPct val="100000"/>
              </a:lnSpc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Works on range images only </a:t>
            </a:r>
            <a:r>
              <a:rPr sz="1200" spc="-3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(2D </a:t>
            </a:r>
            <a:r>
              <a:rPr sz="1200" spc="-10" dirty="0">
                <a:latin typeface="Arial MT"/>
                <a:cs typeface="Arial MT"/>
              </a:rPr>
              <a:t>classification…)</a:t>
            </a:r>
            <a:endParaRPr sz="1200">
              <a:latin typeface="Arial MT"/>
              <a:cs typeface="Arial MT"/>
            </a:endParaRPr>
          </a:p>
          <a:p>
            <a:pPr marL="12700" marR="302895">
              <a:lnSpc>
                <a:spcPts val="1440"/>
              </a:lnSpc>
              <a:spcBef>
                <a:spcPts val="40"/>
              </a:spcBef>
              <a:buChar char="•"/>
              <a:tabLst>
                <a:tab pos="109855" algn="l"/>
              </a:tabLst>
            </a:pPr>
            <a:r>
              <a:rPr sz="1200" spc="-5" dirty="0">
                <a:latin typeface="Arial MT"/>
                <a:cs typeface="Arial MT"/>
              </a:rPr>
              <a:t>Needs accurate </a:t>
            </a:r>
            <a:r>
              <a:rPr sz="1200" spc="-10" dirty="0">
                <a:latin typeface="Arial MT"/>
                <a:cs typeface="Arial MT"/>
              </a:rPr>
              <a:t>alignment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between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probe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gallery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99357" y="5259577"/>
            <a:ext cx="1700021" cy="94106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551313" y="2283967"/>
            <a:ext cx="2494280" cy="2362200"/>
          </a:xfrm>
          <a:custGeom>
            <a:avLst/>
            <a:gdLst/>
            <a:ahLst/>
            <a:cxnLst/>
            <a:rect l="l" t="t" r="r" b="b"/>
            <a:pathLst>
              <a:path w="2494279" h="2362200">
                <a:moveTo>
                  <a:pt x="1247394" y="0"/>
                </a:moveTo>
                <a:lnTo>
                  <a:pt x="1198417" y="893"/>
                </a:lnTo>
                <a:lnTo>
                  <a:pt x="1149919" y="3553"/>
                </a:lnTo>
                <a:lnTo>
                  <a:pt x="1101934" y="7946"/>
                </a:lnTo>
                <a:lnTo>
                  <a:pt x="1054495" y="14039"/>
                </a:lnTo>
                <a:lnTo>
                  <a:pt x="1007639" y="21800"/>
                </a:lnTo>
                <a:lnTo>
                  <a:pt x="961399" y="31195"/>
                </a:lnTo>
                <a:lnTo>
                  <a:pt x="915811" y="42192"/>
                </a:lnTo>
                <a:lnTo>
                  <a:pt x="870908" y="54758"/>
                </a:lnTo>
                <a:lnTo>
                  <a:pt x="826726" y="68859"/>
                </a:lnTo>
                <a:lnTo>
                  <a:pt x="783300" y="84465"/>
                </a:lnTo>
                <a:lnTo>
                  <a:pt x="740663" y="101540"/>
                </a:lnTo>
                <a:lnTo>
                  <a:pt x="698851" y="120053"/>
                </a:lnTo>
                <a:lnTo>
                  <a:pt x="657899" y="139971"/>
                </a:lnTo>
                <a:lnTo>
                  <a:pt x="617840" y="161261"/>
                </a:lnTo>
                <a:lnTo>
                  <a:pt x="578711" y="183890"/>
                </a:lnTo>
                <a:lnTo>
                  <a:pt x="540544" y="207826"/>
                </a:lnTo>
                <a:lnTo>
                  <a:pt x="503376" y="233034"/>
                </a:lnTo>
                <a:lnTo>
                  <a:pt x="467241" y="259484"/>
                </a:lnTo>
                <a:lnTo>
                  <a:pt x="432173" y="287141"/>
                </a:lnTo>
                <a:lnTo>
                  <a:pt x="398207" y="315973"/>
                </a:lnTo>
                <a:lnTo>
                  <a:pt x="365378" y="345948"/>
                </a:lnTo>
                <a:lnTo>
                  <a:pt x="333721" y="377031"/>
                </a:lnTo>
                <a:lnTo>
                  <a:pt x="303270" y="409191"/>
                </a:lnTo>
                <a:lnTo>
                  <a:pt x="274060" y="442395"/>
                </a:lnTo>
                <a:lnTo>
                  <a:pt x="246125" y="476609"/>
                </a:lnTo>
                <a:lnTo>
                  <a:pt x="219500" y="511802"/>
                </a:lnTo>
                <a:lnTo>
                  <a:pt x="194221" y="547940"/>
                </a:lnTo>
                <a:lnTo>
                  <a:pt x="170321" y="584990"/>
                </a:lnTo>
                <a:lnTo>
                  <a:pt x="147835" y="622919"/>
                </a:lnTo>
                <a:lnTo>
                  <a:pt x="126798" y="661695"/>
                </a:lnTo>
                <a:lnTo>
                  <a:pt x="107245" y="701285"/>
                </a:lnTo>
                <a:lnTo>
                  <a:pt x="89210" y="741656"/>
                </a:lnTo>
                <a:lnTo>
                  <a:pt x="72728" y="782776"/>
                </a:lnTo>
                <a:lnTo>
                  <a:pt x="57834" y="824610"/>
                </a:lnTo>
                <a:lnTo>
                  <a:pt x="44562" y="867127"/>
                </a:lnTo>
                <a:lnTo>
                  <a:pt x="32948" y="910294"/>
                </a:lnTo>
                <a:lnTo>
                  <a:pt x="23025" y="954078"/>
                </a:lnTo>
                <a:lnTo>
                  <a:pt x="14828" y="998445"/>
                </a:lnTo>
                <a:lnTo>
                  <a:pt x="8393" y="1043364"/>
                </a:lnTo>
                <a:lnTo>
                  <a:pt x="3753" y="1088801"/>
                </a:lnTo>
                <a:lnTo>
                  <a:pt x="944" y="1134724"/>
                </a:lnTo>
                <a:lnTo>
                  <a:pt x="0" y="1181100"/>
                </a:lnTo>
                <a:lnTo>
                  <a:pt x="944" y="1227475"/>
                </a:lnTo>
                <a:lnTo>
                  <a:pt x="3753" y="1273398"/>
                </a:lnTo>
                <a:lnTo>
                  <a:pt x="8393" y="1318835"/>
                </a:lnTo>
                <a:lnTo>
                  <a:pt x="14828" y="1363754"/>
                </a:lnTo>
                <a:lnTo>
                  <a:pt x="23025" y="1408121"/>
                </a:lnTo>
                <a:lnTo>
                  <a:pt x="32948" y="1451905"/>
                </a:lnTo>
                <a:lnTo>
                  <a:pt x="44562" y="1495072"/>
                </a:lnTo>
                <a:lnTo>
                  <a:pt x="57834" y="1537589"/>
                </a:lnTo>
                <a:lnTo>
                  <a:pt x="72728" y="1579423"/>
                </a:lnTo>
                <a:lnTo>
                  <a:pt x="89210" y="1620543"/>
                </a:lnTo>
                <a:lnTo>
                  <a:pt x="107245" y="1660914"/>
                </a:lnTo>
                <a:lnTo>
                  <a:pt x="126798" y="1700504"/>
                </a:lnTo>
                <a:lnTo>
                  <a:pt x="147835" y="1739280"/>
                </a:lnTo>
                <a:lnTo>
                  <a:pt x="170321" y="1777209"/>
                </a:lnTo>
                <a:lnTo>
                  <a:pt x="194221" y="1814259"/>
                </a:lnTo>
                <a:lnTo>
                  <a:pt x="219500" y="1850397"/>
                </a:lnTo>
                <a:lnTo>
                  <a:pt x="246125" y="1885590"/>
                </a:lnTo>
                <a:lnTo>
                  <a:pt x="274060" y="1919804"/>
                </a:lnTo>
                <a:lnTo>
                  <a:pt x="303270" y="1953008"/>
                </a:lnTo>
                <a:lnTo>
                  <a:pt x="333721" y="1985168"/>
                </a:lnTo>
                <a:lnTo>
                  <a:pt x="365378" y="2016252"/>
                </a:lnTo>
                <a:lnTo>
                  <a:pt x="398207" y="2046226"/>
                </a:lnTo>
                <a:lnTo>
                  <a:pt x="432173" y="2075058"/>
                </a:lnTo>
                <a:lnTo>
                  <a:pt x="467241" y="2102715"/>
                </a:lnTo>
                <a:lnTo>
                  <a:pt x="503376" y="2129165"/>
                </a:lnTo>
                <a:lnTo>
                  <a:pt x="540544" y="2154373"/>
                </a:lnTo>
                <a:lnTo>
                  <a:pt x="578711" y="2178309"/>
                </a:lnTo>
                <a:lnTo>
                  <a:pt x="617840" y="2200938"/>
                </a:lnTo>
                <a:lnTo>
                  <a:pt x="657899" y="2222228"/>
                </a:lnTo>
                <a:lnTo>
                  <a:pt x="698851" y="2242146"/>
                </a:lnTo>
                <a:lnTo>
                  <a:pt x="740663" y="2260659"/>
                </a:lnTo>
                <a:lnTo>
                  <a:pt x="783300" y="2277734"/>
                </a:lnTo>
                <a:lnTo>
                  <a:pt x="826726" y="2293340"/>
                </a:lnTo>
                <a:lnTo>
                  <a:pt x="870908" y="2307441"/>
                </a:lnTo>
                <a:lnTo>
                  <a:pt x="915811" y="2320007"/>
                </a:lnTo>
                <a:lnTo>
                  <a:pt x="961399" y="2331004"/>
                </a:lnTo>
                <a:lnTo>
                  <a:pt x="1007639" y="2340399"/>
                </a:lnTo>
                <a:lnTo>
                  <a:pt x="1054495" y="2348160"/>
                </a:lnTo>
                <a:lnTo>
                  <a:pt x="1101934" y="2354253"/>
                </a:lnTo>
                <a:lnTo>
                  <a:pt x="1149919" y="2358646"/>
                </a:lnTo>
                <a:lnTo>
                  <a:pt x="1198417" y="2361306"/>
                </a:lnTo>
                <a:lnTo>
                  <a:pt x="1247394" y="2362200"/>
                </a:lnTo>
                <a:lnTo>
                  <a:pt x="1296316" y="2361306"/>
                </a:lnTo>
                <a:lnTo>
                  <a:pt x="1344764" y="2358646"/>
                </a:lnTo>
                <a:lnTo>
                  <a:pt x="1392701" y="2354253"/>
                </a:lnTo>
                <a:lnTo>
                  <a:pt x="1440094" y="2348160"/>
                </a:lnTo>
                <a:lnTo>
                  <a:pt x="1486907" y="2340399"/>
                </a:lnTo>
                <a:lnTo>
                  <a:pt x="1533105" y="2331004"/>
                </a:lnTo>
                <a:lnTo>
                  <a:pt x="1578654" y="2320007"/>
                </a:lnTo>
                <a:lnTo>
                  <a:pt x="1623520" y="2307441"/>
                </a:lnTo>
                <a:lnTo>
                  <a:pt x="1667667" y="2293340"/>
                </a:lnTo>
                <a:lnTo>
                  <a:pt x="1711061" y="2277734"/>
                </a:lnTo>
                <a:lnTo>
                  <a:pt x="1753666" y="2260659"/>
                </a:lnTo>
                <a:lnTo>
                  <a:pt x="1795449" y="2242146"/>
                </a:lnTo>
                <a:lnTo>
                  <a:pt x="1836374" y="2222228"/>
                </a:lnTo>
                <a:lnTo>
                  <a:pt x="1876407" y="2200938"/>
                </a:lnTo>
                <a:lnTo>
                  <a:pt x="1915513" y="2178309"/>
                </a:lnTo>
                <a:lnTo>
                  <a:pt x="1953657" y="2154373"/>
                </a:lnTo>
                <a:lnTo>
                  <a:pt x="1990805" y="2129165"/>
                </a:lnTo>
                <a:lnTo>
                  <a:pt x="2026921" y="2102715"/>
                </a:lnTo>
                <a:lnTo>
                  <a:pt x="2061972" y="2075058"/>
                </a:lnTo>
                <a:lnTo>
                  <a:pt x="2095921" y="2046226"/>
                </a:lnTo>
                <a:lnTo>
                  <a:pt x="2128735" y="2016252"/>
                </a:lnTo>
                <a:lnTo>
                  <a:pt x="2160379" y="1985168"/>
                </a:lnTo>
                <a:lnTo>
                  <a:pt x="2190818" y="1953008"/>
                </a:lnTo>
                <a:lnTo>
                  <a:pt x="2220018" y="1919804"/>
                </a:lnTo>
                <a:lnTo>
                  <a:pt x="2247943" y="1885590"/>
                </a:lnTo>
                <a:lnTo>
                  <a:pt x="2274558" y="1850397"/>
                </a:lnTo>
                <a:lnTo>
                  <a:pt x="2299830" y="1814259"/>
                </a:lnTo>
                <a:lnTo>
                  <a:pt x="2323723" y="1777209"/>
                </a:lnTo>
                <a:lnTo>
                  <a:pt x="2346203" y="1739280"/>
                </a:lnTo>
                <a:lnTo>
                  <a:pt x="2367235" y="1700504"/>
                </a:lnTo>
                <a:lnTo>
                  <a:pt x="2386783" y="1660914"/>
                </a:lnTo>
                <a:lnTo>
                  <a:pt x="2404814" y="1620543"/>
                </a:lnTo>
                <a:lnTo>
                  <a:pt x="2421293" y="1579423"/>
                </a:lnTo>
                <a:lnTo>
                  <a:pt x="2436185" y="1537589"/>
                </a:lnTo>
                <a:lnTo>
                  <a:pt x="2449454" y="1495072"/>
                </a:lnTo>
                <a:lnTo>
                  <a:pt x="2461068" y="1451905"/>
                </a:lnTo>
                <a:lnTo>
                  <a:pt x="2470989" y="1408121"/>
                </a:lnTo>
                <a:lnTo>
                  <a:pt x="2479185" y="1363754"/>
                </a:lnTo>
                <a:lnTo>
                  <a:pt x="2485620" y="1318835"/>
                </a:lnTo>
                <a:lnTo>
                  <a:pt x="2490260" y="1273398"/>
                </a:lnTo>
                <a:lnTo>
                  <a:pt x="2493069" y="1227475"/>
                </a:lnTo>
                <a:lnTo>
                  <a:pt x="2494013" y="1181099"/>
                </a:lnTo>
                <a:lnTo>
                  <a:pt x="2493069" y="1134724"/>
                </a:lnTo>
                <a:lnTo>
                  <a:pt x="2490260" y="1088801"/>
                </a:lnTo>
                <a:lnTo>
                  <a:pt x="2485620" y="1043364"/>
                </a:lnTo>
                <a:lnTo>
                  <a:pt x="2479185" y="998445"/>
                </a:lnTo>
                <a:lnTo>
                  <a:pt x="2470989" y="954078"/>
                </a:lnTo>
                <a:lnTo>
                  <a:pt x="2461068" y="910294"/>
                </a:lnTo>
                <a:lnTo>
                  <a:pt x="2449454" y="867127"/>
                </a:lnTo>
                <a:lnTo>
                  <a:pt x="2436185" y="824610"/>
                </a:lnTo>
                <a:lnTo>
                  <a:pt x="2421293" y="782776"/>
                </a:lnTo>
                <a:lnTo>
                  <a:pt x="2404814" y="741656"/>
                </a:lnTo>
                <a:lnTo>
                  <a:pt x="2386783" y="701285"/>
                </a:lnTo>
                <a:lnTo>
                  <a:pt x="2367235" y="661695"/>
                </a:lnTo>
                <a:lnTo>
                  <a:pt x="2346203" y="622919"/>
                </a:lnTo>
                <a:lnTo>
                  <a:pt x="2323723" y="584990"/>
                </a:lnTo>
                <a:lnTo>
                  <a:pt x="2299830" y="547940"/>
                </a:lnTo>
                <a:lnTo>
                  <a:pt x="2274558" y="511802"/>
                </a:lnTo>
                <a:lnTo>
                  <a:pt x="2247943" y="476609"/>
                </a:lnTo>
                <a:lnTo>
                  <a:pt x="2220018" y="442395"/>
                </a:lnTo>
                <a:lnTo>
                  <a:pt x="2190818" y="409191"/>
                </a:lnTo>
                <a:lnTo>
                  <a:pt x="2160379" y="377031"/>
                </a:lnTo>
                <a:lnTo>
                  <a:pt x="2128735" y="345947"/>
                </a:lnTo>
                <a:lnTo>
                  <a:pt x="2095921" y="315973"/>
                </a:lnTo>
                <a:lnTo>
                  <a:pt x="2061972" y="287141"/>
                </a:lnTo>
                <a:lnTo>
                  <a:pt x="2026921" y="259484"/>
                </a:lnTo>
                <a:lnTo>
                  <a:pt x="1990805" y="233034"/>
                </a:lnTo>
                <a:lnTo>
                  <a:pt x="1953657" y="207826"/>
                </a:lnTo>
                <a:lnTo>
                  <a:pt x="1915513" y="183890"/>
                </a:lnTo>
                <a:lnTo>
                  <a:pt x="1876407" y="161261"/>
                </a:lnTo>
                <a:lnTo>
                  <a:pt x="1836374" y="139971"/>
                </a:lnTo>
                <a:lnTo>
                  <a:pt x="1795449" y="120053"/>
                </a:lnTo>
                <a:lnTo>
                  <a:pt x="1753666" y="101540"/>
                </a:lnTo>
                <a:lnTo>
                  <a:pt x="1711061" y="84465"/>
                </a:lnTo>
                <a:lnTo>
                  <a:pt x="1667667" y="68859"/>
                </a:lnTo>
                <a:lnTo>
                  <a:pt x="1623520" y="54758"/>
                </a:lnTo>
                <a:lnTo>
                  <a:pt x="1578654" y="42192"/>
                </a:lnTo>
                <a:lnTo>
                  <a:pt x="1533105" y="31195"/>
                </a:lnTo>
                <a:lnTo>
                  <a:pt x="1486907" y="21800"/>
                </a:lnTo>
                <a:lnTo>
                  <a:pt x="1440094" y="14039"/>
                </a:lnTo>
                <a:lnTo>
                  <a:pt x="1392701" y="7946"/>
                </a:lnTo>
                <a:lnTo>
                  <a:pt x="1344764" y="3553"/>
                </a:lnTo>
                <a:lnTo>
                  <a:pt x="1296316" y="893"/>
                </a:lnTo>
                <a:lnTo>
                  <a:pt x="1247394" y="0"/>
                </a:lnTo>
                <a:close/>
              </a:path>
            </a:pathLst>
          </a:custGeom>
          <a:ln w="28575">
            <a:solidFill>
              <a:srgbClr val="2626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06531" y="1756917"/>
            <a:ext cx="7030720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420" indent="-971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sz="1200" spc="-5" dirty="0">
                <a:latin typeface="Arial MT"/>
                <a:cs typeface="Arial MT"/>
              </a:rPr>
              <a:t>ICP,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Hausdorff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distance</a:t>
            </a:r>
            <a:endParaRPr sz="1200">
              <a:latin typeface="Arial MT"/>
              <a:cs typeface="Arial MT"/>
            </a:endParaRPr>
          </a:p>
          <a:p>
            <a:pPr marL="88900" marR="540321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sz="1200" spc="-5" dirty="0">
                <a:latin typeface="Arial MT"/>
                <a:cs typeface="Arial MT"/>
              </a:rPr>
              <a:t>Needs good initial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estimation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converge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latin typeface="Arial"/>
                <a:cs typeface="Arial"/>
              </a:rPr>
              <a:t>Point-to-point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matching</a:t>
            </a:r>
            <a:endParaRPr sz="1200">
              <a:latin typeface="Arial"/>
              <a:cs typeface="Arial"/>
            </a:endParaRPr>
          </a:p>
          <a:p>
            <a:pPr marL="548132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latin typeface="Arial"/>
                <a:cs typeface="Arial"/>
              </a:rPr>
              <a:t>Model-based</a:t>
            </a:r>
            <a:endParaRPr sz="1200">
              <a:latin typeface="Arial"/>
              <a:cs typeface="Arial"/>
            </a:endParaRPr>
          </a:p>
          <a:p>
            <a:pPr marL="5232400" marR="5080" lvl="1">
              <a:lnSpc>
                <a:spcPct val="100000"/>
              </a:lnSpc>
              <a:spcBef>
                <a:spcPts val="430"/>
              </a:spcBef>
              <a:buChar char="•"/>
              <a:tabLst>
                <a:tab pos="5329555" algn="l"/>
              </a:tabLst>
            </a:pPr>
            <a:r>
              <a:rPr sz="1200" spc="-5" dirty="0">
                <a:latin typeface="Arial MT"/>
                <a:cs typeface="Arial MT"/>
              </a:rPr>
              <a:t>3D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morphable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model,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annotated </a:t>
            </a:r>
            <a:r>
              <a:rPr sz="1200" dirty="0">
                <a:latin typeface="Arial MT"/>
                <a:cs typeface="Arial MT"/>
              </a:rPr>
              <a:t>face</a:t>
            </a:r>
            <a:r>
              <a:rPr sz="1200" spc="-5" dirty="0">
                <a:latin typeface="Arial MT"/>
                <a:cs typeface="Arial MT"/>
              </a:rPr>
              <a:t> model</a:t>
            </a:r>
            <a:endParaRPr sz="1200">
              <a:latin typeface="Arial MT"/>
              <a:cs typeface="Arial MT"/>
            </a:endParaRPr>
          </a:p>
          <a:p>
            <a:pPr marL="5328920" lvl="1" indent="-97155">
              <a:lnSpc>
                <a:spcPct val="100000"/>
              </a:lnSpc>
              <a:buChar char="•"/>
              <a:tabLst>
                <a:tab pos="5329555" algn="l"/>
              </a:tabLst>
            </a:pPr>
            <a:r>
              <a:rPr sz="1200" spc="-10" dirty="0">
                <a:latin typeface="Arial MT"/>
                <a:cs typeface="Arial MT"/>
              </a:rPr>
              <a:t>Analysis-by-synthesis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79713" y="2671826"/>
            <a:ext cx="86360" cy="734695"/>
          </a:xfrm>
          <a:custGeom>
            <a:avLst/>
            <a:gdLst/>
            <a:ahLst/>
            <a:cxnLst/>
            <a:rect l="l" t="t" r="r" b="b"/>
            <a:pathLst>
              <a:path w="86360" h="734695">
                <a:moveTo>
                  <a:pt x="86106" y="85343"/>
                </a:moveTo>
                <a:lnTo>
                  <a:pt x="42672" y="0"/>
                </a:lnTo>
                <a:lnTo>
                  <a:pt x="0" y="85343"/>
                </a:lnTo>
                <a:lnTo>
                  <a:pt x="28956" y="85343"/>
                </a:lnTo>
                <a:lnTo>
                  <a:pt x="28956" y="70865"/>
                </a:lnTo>
                <a:lnTo>
                  <a:pt x="57150" y="70865"/>
                </a:lnTo>
                <a:lnTo>
                  <a:pt x="57150" y="85343"/>
                </a:lnTo>
                <a:lnTo>
                  <a:pt x="86106" y="85343"/>
                </a:lnTo>
                <a:close/>
              </a:path>
              <a:path w="86360" h="734695">
                <a:moveTo>
                  <a:pt x="57150" y="85343"/>
                </a:moveTo>
                <a:lnTo>
                  <a:pt x="57150" y="70865"/>
                </a:lnTo>
                <a:lnTo>
                  <a:pt x="28956" y="70865"/>
                </a:lnTo>
                <a:lnTo>
                  <a:pt x="28956" y="85343"/>
                </a:lnTo>
                <a:lnTo>
                  <a:pt x="57150" y="85343"/>
                </a:lnTo>
                <a:close/>
              </a:path>
              <a:path w="86360" h="734695">
                <a:moveTo>
                  <a:pt x="57150" y="734568"/>
                </a:moveTo>
                <a:lnTo>
                  <a:pt x="57150" y="85343"/>
                </a:lnTo>
                <a:lnTo>
                  <a:pt x="28956" y="85343"/>
                </a:lnTo>
                <a:lnTo>
                  <a:pt x="28956" y="734568"/>
                </a:lnTo>
                <a:lnTo>
                  <a:pt x="57150" y="734568"/>
                </a:lnTo>
                <a:close/>
              </a:path>
            </a:pathLst>
          </a:custGeom>
          <a:solidFill>
            <a:srgbClr val="262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63598" y="1477771"/>
            <a:ext cx="1167130" cy="1805305"/>
            <a:chOff x="263598" y="1477771"/>
            <a:chExt cx="1167130" cy="180530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598" y="2363245"/>
              <a:ext cx="681234" cy="91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331" y="1477771"/>
              <a:ext cx="735329" cy="9524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6539" y="1797811"/>
              <a:ext cx="863600" cy="1259205"/>
            </a:xfrm>
            <a:custGeom>
              <a:avLst/>
              <a:gdLst/>
              <a:ahLst/>
              <a:cxnLst/>
              <a:rect l="l" t="t" r="r" b="b"/>
              <a:pathLst>
                <a:path w="863600" h="1259205">
                  <a:moveTo>
                    <a:pt x="493014" y="192024"/>
                  </a:moveTo>
                  <a:lnTo>
                    <a:pt x="488137" y="104368"/>
                  </a:lnTo>
                  <a:lnTo>
                    <a:pt x="488442" y="102870"/>
                  </a:lnTo>
                  <a:lnTo>
                    <a:pt x="488022" y="102323"/>
                  </a:lnTo>
                  <a:lnTo>
                    <a:pt x="487680" y="96012"/>
                  </a:lnTo>
                  <a:lnTo>
                    <a:pt x="406908" y="147828"/>
                  </a:lnTo>
                  <a:lnTo>
                    <a:pt x="404622" y="150876"/>
                  </a:lnTo>
                  <a:lnTo>
                    <a:pt x="405384" y="154686"/>
                  </a:lnTo>
                  <a:lnTo>
                    <a:pt x="408432" y="156210"/>
                  </a:lnTo>
                  <a:lnTo>
                    <a:pt x="412242" y="155448"/>
                  </a:lnTo>
                  <a:lnTo>
                    <a:pt x="471335" y="117678"/>
                  </a:lnTo>
                  <a:lnTo>
                    <a:pt x="13589" y="1013256"/>
                  </a:lnTo>
                  <a:lnTo>
                    <a:pt x="9906" y="941832"/>
                  </a:lnTo>
                  <a:lnTo>
                    <a:pt x="8382" y="938784"/>
                  </a:lnTo>
                  <a:lnTo>
                    <a:pt x="4572" y="937260"/>
                  </a:lnTo>
                  <a:lnTo>
                    <a:pt x="1524" y="939546"/>
                  </a:lnTo>
                  <a:lnTo>
                    <a:pt x="0" y="942594"/>
                  </a:lnTo>
                  <a:lnTo>
                    <a:pt x="5334" y="1038606"/>
                  </a:lnTo>
                  <a:lnTo>
                    <a:pt x="11328" y="1034796"/>
                  </a:lnTo>
                  <a:lnTo>
                    <a:pt x="7620" y="1034796"/>
                  </a:lnTo>
                  <a:lnTo>
                    <a:pt x="11417" y="1034745"/>
                  </a:lnTo>
                  <a:lnTo>
                    <a:pt x="11988" y="1034376"/>
                  </a:lnTo>
                  <a:lnTo>
                    <a:pt x="86868" y="986790"/>
                  </a:lnTo>
                  <a:lnTo>
                    <a:pt x="89154" y="983742"/>
                  </a:lnTo>
                  <a:lnTo>
                    <a:pt x="88392" y="979932"/>
                  </a:lnTo>
                  <a:lnTo>
                    <a:pt x="85344" y="978408"/>
                  </a:lnTo>
                  <a:lnTo>
                    <a:pt x="81534" y="979170"/>
                  </a:lnTo>
                  <a:lnTo>
                    <a:pt x="22428" y="1016952"/>
                  </a:lnTo>
                  <a:lnTo>
                    <a:pt x="480174" y="121373"/>
                  </a:lnTo>
                  <a:lnTo>
                    <a:pt x="483870" y="192786"/>
                  </a:lnTo>
                  <a:lnTo>
                    <a:pt x="485394" y="195834"/>
                  </a:lnTo>
                  <a:lnTo>
                    <a:pt x="489204" y="197358"/>
                  </a:lnTo>
                  <a:lnTo>
                    <a:pt x="492252" y="195072"/>
                  </a:lnTo>
                  <a:lnTo>
                    <a:pt x="493014" y="192024"/>
                  </a:lnTo>
                  <a:close/>
                </a:path>
                <a:path w="863600" h="1259205">
                  <a:moveTo>
                    <a:pt x="723900" y="0"/>
                  </a:moveTo>
                  <a:lnTo>
                    <a:pt x="718172" y="3149"/>
                  </a:lnTo>
                  <a:lnTo>
                    <a:pt x="717804" y="3048"/>
                  </a:lnTo>
                  <a:lnTo>
                    <a:pt x="716292" y="4178"/>
                  </a:lnTo>
                  <a:lnTo>
                    <a:pt x="639318" y="46482"/>
                  </a:lnTo>
                  <a:lnTo>
                    <a:pt x="637032" y="48768"/>
                  </a:lnTo>
                  <a:lnTo>
                    <a:pt x="637032" y="52578"/>
                  </a:lnTo>
                  <a:lnTo>
                    <a:pt x="640080" y="54864"/>
                  </a:lnTo>
                  <a:lnTo>
                    <a:pt x="643890" y="54864"/>
                  </a:lnTo>
                  <a:lnTo>
                    <a:pt x="705535" y="20688"/>
                  </a:lnTo>
                  <a:lnTo>
                    <a:pt x="205257" y="854240"/>
                  </a:lnTo>
                  <a:lnTo>
                    <a:pt x="206502" y="782574"/>
                  </a:lnTo>
                  <a:lnTo>
                    <a:pt x="204978" y="779526"/>
                  </a:lnTo>
                  <a:lnTo>
                    <a:pt x="201930" y="778002"/>
                  </a:lnTo>
                  <a:lnTo>
                    <a:pt x="198120" y="779526"/>
                  </a:lnTo>
                  <a:lnTo>
                    <a:pt x="196596" y="782574"/>
                  </a:lnTo>
                  <a:lnTo>
                    <a:pt x="195884" y="872210"/>
                  </a:lnTo>
                  <a:lnTo>
                    <a:pt x="195834" y="872490"/>
                  </a:lnTo>
                  <a:lnTo>
                    <a:pt x="195834" y="879348"/>
                  </a:lnTo>
                  <a:lnTo>
                    <a:pt x="279654" y="832866"/>
                  </a:lnTo>
                  <a:lnTo>
                    <a:pt x="282702" y="829818"/>
                  </a:lnTo>
                  <a:lnTo>
                    <a:pt x="281940" y="826008"/>
                  </a:lnTo>
                  <a:lnTo>
                    <a:pt x="278892" y="823722"/>
                  </a:lnTo>
                  <a:lnTo>
                    <a:pt x="275082" y="824484"/>
                  </a:lnTo>
                  <a:lnTo>
                    <a:pt x="212763" y="859040"/>
                  </a:lnTo>
                  <a:lnTo>
                    <a:pt x="713828" y="26136"/>
                  </a:lnTo>
                  <a:lnTo>
                    <a:pt x="713232" y="96012"/>
                  </a:lnTo>
                  <a:lnTo>
                    <a:pt x="713994" y="99822"/>
                  </a:lnTo>
                  <a:lnTo>
                    <a:pt x="717804" y="101346"/>
                  </a:lnTo>
                  <a:lnTo>
                    <a:pt x="720852" y="99822"/>
                  </a:lnTo>
                  <a:lnTo>
                    <a:pt x="722376" y="96012"/>
                  </a:lnTo>
                  <a:lnTo>
                    <a:pt x="723138" y="48006"/>
                  </a:lnTo>
                  <a:lnTo>
                    <a:pt x="723900" y="0"/>
                  </a:lnTo>
                  <a:close/>
                </a:path>
                <a:path w="863600" h="1259205">
                  <a:moveTo>
                    <a:pt x="848868" y="377952"/>
                  </a:moveTo>
                  <a:lnTo>
                    <a:pt x="842911" y="381038"/>
                  </a:lnTo>
                  <a:lnTo>
                    <a:pt x="842772" y="381000"/>
                  </a:lnTo>
                  <a:lnTo>
                    <a:pt x="842302" y="381355"/>
                  </a:lnTo>
                  <a:lnTo>
                    <a:pt x="763524" y="422148"/>
                  </a:lnTo>
                  <a:lnTo>
                    <a:pt x="761238" y="425196"/>
                  </a:lnTo>
                  <a:lnTo>
                    <a:pt x="761238" y="429006"/>
                  </a:lnTo>
                  <a:lnTo>
                    <a:pt x="764286" y="431292"/>
                  </a:lnTo>
                  <a:lnTo>
                    <a:pt x="768096" y="430530"/>
                  </a:lnTo>
                  <a:lnTo>
                    <a:pt x="830427" y="398145"/>
                  </a:lnTo>
                  <a:lnTo>
                    <a:pt x="307657" y="1233843"/>
                  </a:lnTo>
                  <a:lnTo>
                    <a:pt x="310134" y="1162812"/>
                  </a:lnTo>
                  <a:lnTo>
                    <a:pt x="308610" y="1159002"/>
                  </a:lnTo>
                  <a:lnTo>
                    <a:pt x="305562" y="1157478"/>
                  </a:lnTo>
                  <a:lnTo>
                    <a:pt x="301752" y="1159002"/>
                  </a:lnTo>
                  <a:lnTo>
                    <a:pt x="300228" y="1162050"/>
                  </a:lnTo>
                  <a:lnTo>
                    <a:pt x="297180" y="1258824"/>
                  </a:lnTo>
                  <a:lnTo>
                    <a:pt x="297942" y="1258430"/>
                  </a:lnTo>
                  <a:lnTo>
                    <a:pt x="382524" y="1213866"/>
                  </a:lnTo>
                  <a:lnTo>
                    <a:pt x="384810" y="1210818"/>
                  </a:lnTo>
                  <a:lnTo>
                    <a:pt x="384810" y="1207770"/>
                  </a:lnTo>
                  <a:lnTo>
                    <a:pt x="381762" y="1204722"/>
                  </a:lnTo>
                  <a:lnTo>
                    <a:pt x="377952" y="1205484"/>
                  </a:lnTo>
                  <a:lnTo>
                    <a:pt x="315760" y="1238415"/>
                  </a:lnTo>
                  <a:lnTo>
                    <a:pt x="838339" y="403453"/>
                  </a:lnTo>
                  <a:lnTo>
                    <a:pt x="835914" y="473964"/>
                  </a:lnTo>
                  <a:lnTo>
                    <a:pt x="837438" y="477012"/>
                  </a:lnTo>
                  <a:lnTo>
                    <a:pt x="841248" y="478536"/>
                  </a:lnTo>
                  <a:lnTo>
                    <a:pt x="844296" y="477012"/>
                  </a:lnTo>
                  <a:lnTo>
                    <a:pt x="845820" y="473964"/>
                  </a:lnTo>
                  <a:lnTo>
                    <a:pt x="848106" y="401955"/>
                  </a:lnTo>
                  <a:lnTo>
                    <a:pt x="848868" y="377952"/>
                  </a:lnTo>
                  <a:close/>
                </a:path>
                <a:path w="863600" h="1259205">
                  <a:moveTo>
                    <a:pt x="863346" y="163068"/>
                  </a:moveTo>
                  <a:lnTo>
                    <a:pt x="778764" y="209550"/>
                  </a:lnTo>
                  <a:lnTo>
                    <a:pt x="776478" y="212598"/>
                  </a:lnTo>
                  <a:lnTo>
                    <a:pt x="776478" y="216408"/>
                  </a:lnTo>
                  <a:lnTo>
                    <a:pt x="779526" y="218694"/>
                  </a:lnTo>
                  <a:lnTo>
                    <a:pt x="783336" y="217932"/>
                  </a:lnTo>
                  <a:lnTo>
                    <a:pt x="844778" y="184797"/>
                  </a:lnTo>
                  <a:lnTo>
                    <a:pt x="373659" y="967066"/>
                  </a:lnTo>
                  <a:lnTo>
                    <a:pt x="374904" y="895350"/>
                  </a:lnTo>
                  <a:lnTo>
                    <a:pt x="373380" y="892302"/>
                  </a:lnTo>
                  <a:lnTo>
                    <a:pt x="370332" y="890778"/>
                  </a:lnTo>
                  <a:lnTo>
                    <a:pt x="366522" y="892302"/>
                  </a:lnTo>
                  <a:lnTo>
                    <a:pt x="364998" y="895350"/>
                  </a:lnTo>
                  <a:lnTo>
                    <a:pt x="363474" y="992124"/>
                  </a:lnTo>
                  <a:lnTo>
                    <a:pt x="364236" y="991717"/>
                  </a:lnTo>
                  <a:lnTo>
                    <a:pt x="448056" y="945642"/>
                  </a:lnTo>
                  <a:lnTo>
                    <a:pt x="450342" y="942594"/>
                  </a:lnTo>
                  <a:lnTo>
                    <a:pt x="450342" y="938784"/>
                  </a:lnTo>
                  <a:lnTo>
                    <a:pt x="447294" y="936498"/>
                  </a:lnTo>
                  <a:lnTo>
                    <a:pt x="443484" y="937260"/>
                  </a:lnTo>
                  <a:lnTo>
                    <a:pt x="381749" y="970876"/>
                  </a:lnTo>
                  <a:lnTo>
                    <a:pt x="853274" y="189153"/>
                  </a:lnTo>
                  <a:lnTo>
                    <a:pt x="852678" y="259842"/>
                  </a:lnTo>
                  <a:lnTo>
                    <a:pt x="853440" y="262890"/>
                  </a:lnTo>
                  <a:lnTo>
                    <a:pt x="857250" y="264414"/>
                  </a:lnTo>
                  <a:lnTo>
                    <a:pt x="860298" y="262890"/>
                  </a:lnTo>
                  <a:lnTo>
                    <a:pt x="861822" y="259842"/>
                  </a:lnTo>
                  <a:lnTo>
                    <a:pt x="863206" y="171208"/>
                  </a:lnTo>
                  <a:lnTo>
                    <a:pt x="863346" y="170688"/>
                  </a:lnTo>
                  <a:lnTo>
                    <a:pt x="863219" y="170535"/>
                  </a:lnTo>
                  <a:lnTo>
                    <a:pt x="863346" y="163068"/>
                  </a:lnTo>
                  <a:close/>
                </a:path>
              </a:pathLst>
            </a:custGeom>
            <a:solidFill>
              <a:srgbClr val="F26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359" y="6543800"/>
            <a:ext cx="5530850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T. </a:t>
            </a:r>
            <a:r>
              <a:rPr sz="900" spc="-5" dirty="0">
                <a:latin typeface="Arial MT"/>
                <a:cs typeface="Arial MT"/>
              </a:rPr>
              <a:t>Papatheodorou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Rueckert,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“3D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Recognition”,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I-Tech,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Vienna,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Austria,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2007.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75"/>
              </a:lnSpc>
            </a:pPr>
            <a:r>
              <a:rPr sz="900" spc="-5" dirty="0">
                <a:latin typeface="Arial MT"/>
                <a:cs typeface="Arial MT"/>
              </a:rPr>
              <a:t>B.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Gokberk,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“Principles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3D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Facial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Recognition”, </a:t>
            </a:r>
            <a:r>
              <a:rPr sz="900" i="1" spc="-5" dirty="0">
                <a:latin typeface="Arial"/>
                <a:cs typeface="Arial"/>
              </a:rPr>
              <a:t>1st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Biosecure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Industrial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Committee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Meeting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Feb.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2006.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849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Surface-based</a:t>
            </a:r>
            <a:r>
              <a:rPr spc="-25" dirty="0"/>
              <a:t> </a:t>
            </a:r>
            <a:r>
              <a:rPr spc="-5" dirty="0"/>
              <a:t>3D</a:t>
            </a:r>
            <a:r>
              <a:rPr spc="-25" dirty="0"/>
              <a:t> </a:t>
            </a:r>
            <a:r>
              <a:rPr dirty="0"/>
              <a:t>face</a:t>
            </a:r>
            <a:r>
              <a:rPr spc="-20" dirty="0"/>
              <a:t> </a:t>
            </a:r>
            <a:r>
              <a:rPr spc="-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718817"/>
            <a:ext cx="7611745" cy="315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4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Based on rigidity assumption → </a:t>
            </a:r>
            <a:r>
              <a:rPr sz="2800" spc="-5" dirty="0">
                <a:latin typeface="Arial MT"/>
                <a:cs typeface="Arial MT"/>
              </a:rPr>
              <a:t>use of classic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3D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object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recognition techniques</a:t>
            </a:r>
            <a:endParaRPr sz="2800">
              <a:latin typeface="Arial MT"/>
              <a:cs typeface="Arial MT"/>
            </a:endParaRPr>
          </a:p>
          <a:p>
            <a:pPr marL="755650" marR="139065" lvl="1" indent="-285750">
              <a:lnSpc>
                <a:spcPts val="2580"/>
              </a:lnSpc>
              <a:spcBef>
                <a:spcPts val="57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Use of local </a:t>
            </a:r>
            <a:r>
              <a:rPr sz="2400" dirty="0">
                <a:latin typeface="Arial MT"/>
                <a:cs typeface="Arial MT"/>
              </a:rPr>
              <a:t>curvature features, </a:t>
            </a:r>
            <a:r>
              <a:rPr sz="2400" spc="-5" dirty="0">
                <a:latin typeface="Arial MT"/>
                <a:cs typeface="Arial MT"/>
              </a:rPr>
              <a:t>which are </a:t>
            </a:r>
            <a:r>
              <a:rPr sz="2400" dirty="0">
                <a:latin typeface="Arial MT"/>
                <a:cs typeface="Arial MT"/>
              </a:rPr>
              <a:t>rotation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invariant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(Point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Signatures, EGIs)</a:t>
            </a:r>
            <a:endParaRPr sz="2400">
              <a:latin typeface="Arial MT"/>
              <a:cs typeface="Arial MT"/>
            </a:endParaRPr>
          </a:p>
          <a:p>
            <a:pPr marL="755650" marR="597535" lvl="1" indent="-285750">
              <a:lnSpc>
                <a:spcPts val="2590"/>
              </a:lnSpc>
              <a:spcBef>
                <a:spcPts val="58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Use of point-to-point </a:t>
            </a:r>
            <a:r>
              <a:rPr sz="2400" dirty="0">
                <a:latin typeface="Arial MT"/>
                <a:cs typeface="Arial MT"/>
              </a:rPr>
              <a:t>matching (ICP, Hausdorff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distance)</a:t>
            </a:r>
            <a:endParaRPr sz="2400">
              <a:latin typeface="Arial MT"/>
              <a:cs typeface="Arial MT"/>
            </a:endParaRPr>
          </a:p>
          <a:p>
            <a:pPr marL="355600" marR="200660" indent="-342900">
              <a:lnSpc>
                <a:spcPts val="3020"/>
              </a:lnSpc>
              <a:spcBef>
                <a:spcPts val="68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Sensitive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image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noise,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heavy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computation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load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183" y="5043169"/>
            <a:ext cx="795542" cy="12020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3831" y="5058017"/>
            <a:ext cx="842095" cy="11679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7810" y="5043169"/>
            <a:ext cx="838507" cy="11592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6405" y="5043169"/>
            <a:ext cx="807719" cy="11574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270" y="6231380"/>
            <a:ext cx="8923655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5270">
              <a:lnSpc>
                <a:spcPct val="100000"/>
              </a:lnSpc>
              <a:spcBef>
                <a:spcPts val="100"/>
              </a:spcBef>
              <a:tabLst>
                <a:tab pos="2433320" algn="l"/>
                <a:tab pos="3712845" algn="l"/>
                <a:tab pos="4777740" algn="l"/>
              </a:tabLst>
            </a:pPr>
            <a:r>
              <a:rPr sz="1000" spc="-5" dirty="0">
                <a:latin typeface="Arial MT"/>
                <a:cs typeface="Arial MT"/>
              </a:rPr>
              <a:t>Face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surface	Gaussian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curvature	Mean curvature	</a:t>
            </a:r>
            <a:r>
              <a:rPr sz="1500" spc="-15" baseline="2777" dirty="0">
                <a:latin typeface="Arial MT"/>
                <a:cs typeface="Arial MT"/>
              </a:rPr>
              <a:t>Shape</a:t>
            </a:r>
            <a:r>
              <a:rPr sz="1500" spc="-67" baseline="2777" dirty="0">
                <a:latin typeface="Arial MT"/>
                <a:cs typeface="Arial MT"/>
              </a:rPr>
              <a:t> </a:t>
            </a:r>
            <a:r>
              <a:rPr sz="1500" spc="-15" baseline="2777" dirty="0">
                <a:latin typeface="Arial MT"/>
                <a:cs typeface="Arial MT"/>
              </a:rPr>
              <a:t>Index</a:t>
            </a:r>
            <a:endParaRPr sz="1500" baseline="2777">
              <a:latin typeface="Arial MT"/>
              <a:cs typeface="Arial MT"/>
            </a:endParaRPr>
          </a:p>
          <a:p>
            <a:pPr marL="12700">
              <a:lnSpc>
                <a:spcPts val="835"/>
              </a:lnSpc>
              <a:spcBef>
                <a:spcPts val="1035"/>
              </a:spcBef>
            </a:pPr>
            <a:r>
              <a:rPr sz="700" dirty="0">
                <a:latin typeface="Arial MT"/>
                <a:cs typeface="Arial MT"/>
              </a:rPr>
              <a:t>T.K.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Kim,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S.C.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Kee,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and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S.R.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Kim,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“Real-time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normalization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and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feature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extraction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of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3d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face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data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using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curvature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characteristics”,</a:t>
            </a:r>
            <a:r>
              <a:rPr sz="700" spc="20" dirty="0">
                <a:latin typeface="Arial MT"/>
                <a:cs typeface="Arial MT"/>
              </a:rPr>
              <a:t> </a:t>
            </a:r>
            <a:r>
              <a:rPr sz="700" i="1" spc="-5" dirty="0">
                <a:latin typeface="Arial"/>
                <a:cs typeface="Arial"/>
              </a:rPr>
              <a:t>Proc.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Int.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Workshop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on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Robot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and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Human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Interactive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Communication</a:t>
            </a:r>
            <a:r>
              <a:rPr sz="700" spc="-5" dirty="0">
                <a:latin typeface="Arial MT"/>
                <a:cs typeface="Arial MT"/>
              </a:rPr>
              <a:t>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2001.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835"/>
              </a:lnSpc>
            </a:pPr>
            <a:r>
              <a:rPr sz="700" dirty="0">
                <a:latin typeface="Arial MT"/>
                <a:cs typeface="Arial MT"/>
              </a:rPr>
              <a:t>H.T.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Tanaka,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M.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Ikeda,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and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H.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Chiaki,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“Curvature-based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face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surface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recognition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using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spherical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correlation: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Principal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directions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for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curved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object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recognition”,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i="1" dirty="0">
                <a:latin typeface="Arial"/>
                <a:cs typeface="Arial"/>
              </a:rPr>
              <a:t>Proc.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Int.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Conf.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on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Automatic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Face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and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Gesture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Recognition</a:t>
            </a:r>
            <a:r>
              <a:rPr sz="700" spc="-5" dirty="0">
                <a:latin typeface="Arial MT"/>
                <a:cs typeface="Arial MT"/>
              </a:rPr>
              <a:t>,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1998.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700" spc="-5" dirty="0">
                <a:latin typeface="Arial MT"/>
                <a:cs typeface="Arial MT"/>
              </a:rPr>
              <a:t>G.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Medioni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and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R.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Waupotitsch,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“Face</a:t>
            </a:r>
            <a:r>
              <a:rPr sz="70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recognition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and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modeling</a:t>
            </a:r>
            <a:r>
              <a:rPr sz="70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in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3D”,</a:t>
            </a:r>
            <a:r>
              <a:rPr sz="700" spc="215" dirty="0">
                <a:latin typeface="Arial MT"/>
                <a:cs typeface="Arial MT"/>
              </a:rPr>
              <a:t> </a:t>
            </a:r>
            <a:r>
              <a:rPr sz="700" i="1" dirty="0">
                <a:latin typeface="Arial"/>
                <a:cs typeface="Arial"/>
              </a:rPr>
              <a:t>Proc.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Int.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Workshop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on</a:t>
            </a:r>
            <a:r>
              <a:rPr sz="700" i="1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Analysis</a:t>
            </a:r>
            <a:r>
              <a:rPr sz="700" i="1" spc="1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and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Modeling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of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Faces</a:t>
            </a:r>
            <a:r>
              <a:rPr sz="700" i="1" spc="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and</a:t>
            </a:r>
            <a:r>
              <a:rPr sz="700" i="1" spc="5" dirty="0">
                <a:latin typeface="Arial"/>
                <a:cs typeface="Arial"/>
              </a:rPr>
              <a:t> </a:t>
            </a:r>
            <a:r>
              <a:rPr sz="700" i="1" spc="-5" dirty="0">
                <a:latin typeface="Arial"/>
                <a:cs typeface="Arial"/>
              </a:rPr>
              <a:t>Gestures</a:t>
            </a:r>
            <a:r>
              <a:rPr sz="700" spc="-5" dirty="0">
                <a:latin typeface="Arial MT"/>
                <a:cs typeface="Arial MT"/>
              </a:rPr>
              <a:t>,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-5" dirty="0">
                <a:latin typeface="Arial MT"/>
                <a:cs typeface="Arial MT"/>
              </a:rPr>
              <a:t>2003.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49406" y="4626952"/>
            <a:ext cx="1903095" cy="1812289"/>
            <a:chOff x="6449406" y="4626952"/>
            <a:chExt cx="1903095" cy="181228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9406" y="5251165"/>
              <a:ext cx="932886" cy="11879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7864" y="4626952"/>
              <a:ext cx="924292" cy="1204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54749" y="4986781"/>
              <a:ext cx="1357630" cy="1141730"/>
            </a:xfrm>
            <a:custGeom>
              <a:avLst/>
              <a:gdLst/>
              <a:ahLst/>
              <a:cxnLst/>
              <a:rect l="l" t="t" r="r" b="b"/>
              <a:pathLst>
                <a:path w="1357629" h="1141729">
                  <a:moveTo>
                    <a:pt x="8369" y="770851"/>
                  </a:moveTo>
                  <a:lnTo>
                    <a:pt x="6692" y="771067"/>
                  </a:lnTo>
                  <a:lnTo>
                    <a:pt x="6870" y="771144"/>
                  </a:lnTo>
                  <a:lnTo>
                    <a:pt x="8369" y="770851"/>
                  </a:lnTo>
                  <a:close/>
                </a:path>
                <a:path w="1357629" h="1141729">
                  <a:moveTo>
                    <a:pt x="1199400" y="547878"/>
                  </a:moveTo>
                  <a:lnTo>
                    <a:pt x="1103376" y="552450"/>
                  </a:lnTo>
                  <a:lnTo>
                    <a:pt x="1100328" y="553974"/>
                  </a:lnTo>
                  <a:lnTo>
                    <a:pt x="1098816" y="557784"/>
                  </a:lnTo>
                  <a:lnTo>
                    <a:pt x="1100328" y="560832"/>
                  </a:lnTo>
                  <a:lnTo>
                    <a:pt x="1104150" y="562356"/>
                  </a:lnTo>
                  <a:lnTo>
                    <a:pt x="1174051" y="558711"/>
                  </a:lnTo>
                  <a:lnTo>
                    <a:pt x="309702" y="1122680"/>
                  </a:lnTo>
                  <a:lnTo>
                    <a:pt x="341376" y="1059942"/>
                  </a:lnTo>
                  <a:lnTo>
                    <a:pt x="341376" y="1056132"/>
                  </a:lnTo>
                  <a:lnTo>
                    <a:pt x="339090" y="1053084"/>
                  </a:lnTo>
                  <a:lnTo>
                    <a:pt x="335292" y="1053084"/>
                  </a:lnTo>
                  <a:lnTo>
                    <a:pt x="333006" y="1055370"/>
                  </a:lnTo>
                  <a:lnTo>
                    <a:pt x="289572" y="1141476"/>
                  </a:lnTo>
                  <a:lnTo>
                    <a:pt x="293382" y="1141298"/>
                  </a:lnTo>
                  <a:lnTo>
                    <a:pt x="386346" y="1136904"/>
                  </a:lnTo>
                  <a:lnTo>
                    <a:pt x="389394" y="1135380"/>
                  </a:lnTo>
                  <a:lnTo>
                    <a:pt x="390918" y="1131570"/>
                  </a:lnTo>
                  <a:lnTo>
                    <a:pt x="388632" y="1128522"/>
                  </a:lnTo>
                  <a:lnTo>
                    <a:pt x="385572" y="1126998"/>
                  </a:lnTo>
                  <a:lnTo>
                    <a:pt x="315683" y="1130617"/>
                  </a:lnTo>
                  <a:lnTo>
                    <a:pt x="1179449" y="566572"/>
                  </a:lnTo>
                  <a:lnTo>
                    <a:pt x="1148346" y="629412"/>
                  </a:lnTo>
                  <a:lnTo>
                    <a:pt x="1147572" y="633222"/>
                  </a:lnTo>
                  <a:lnTo>
                    <a:pt x="1149870" y="636270"/>
                  </a:lnTo>
                  <a:lnTo>
                    <a:pt x="1153680" y="636270"/>
                  </a:lnTo>
                  <a:lnTo>
                    <a:pt x="1156728" y="633984"/>
                  </a:lnTo>
                  <a:lnTo>
                    <a:pt x="1196340" y="554062"/>
                  </a:lnTo>
                  <a:lnTo>
                    <a:pt x="1199400" y="547878"/>
                  </a:lnTo>
                  <a:close/>
                </a:path>
                <a:path w="1357629" h="1141729">
                  <a:moveTo>
                    <a:pt x="1199400" y="0"/>
                  </a:moveTo>
                  <a:lnTo>
                    <a:pt x="1103376" y="4572"/>
                  </a:lnTo>
                  <a:lnTo>
                    <a:pt x="1100328" y="6858"/>
                  </a:lnTo>
                  <a:lnTo>
                    <a:pt x="1098816" y="9906"/>
                  </a:lnTo>
                  <a:lnTo>
                    <a:pt x="1100328" y="12954"/>
                  </a:lnTo>
                  <a:lnTo>
                    <a:pt x="1104150" y="14478"/>
                  </a:lnTo>
                  <a:lnTo>
                    <a:pt x="1175308" y="10769"/>
                  </a:lnTo>
                  <a:lnTo>
                    <a:pt x="309689" y="574827"/>
                  </a:lnTo>
                  <a:lnTo>
                    <a:pt x="339826" y="515124"/>
                  </a:lnTo>
                  <a:lnTo>
                    <a:pt x="893495" y="85750"/>
                  </a:lnTo>
                  <a:lnTo>
                    <a:pt x="866406" y="151638"/>
                  </a:lnTo>
                  <a:lnTo>
                    <a:pt x="866406" y="155448"/>
                  </a:lnTo>
                  <a:lnTo>
                    <a:pt x="869454" y="158496"/>
                  </a:lnTo>
                  <a:lnTo>
                    <a:pt x="873252" y="158496"/>
                  </a:lnTo>
                  <a:lnTo>
                    <a:pt x="875538" y="155448"/>
                  </a:lnTo>
                  <a:lnTo>
                    <a:pt x="908697" y="72898"/>
                  </a:lnTo>
                  <a:lnTo>
                    <a:pt x="909078" y="72390"/>
                  </a:lnTo>
                  <a:lnTo>
                    <a:pt x="908977" y="72199"/>
                  </a:lnTo>
                  <a:lnTo>
                    <a:pt x="911352" y="66294"/>
                  </a:lnTo>
                  <a:lnTo>
                    <a:pt x="904633" y="67157"/>
                  </a:lnTo>
                  <a:lnTo>
                    <a:pt x="904506" y="67056"/>
                  </a:lnTo>
                  <a:lnTo>
                    <a:pt x="904189" y="67221"/>
                  </a:lnTo>
                  <a:lnTo>
                    <a:pt x="816102" y="78486"/>
                  </a:lnTo>
                  <a:lnTo>
                    <a:pt x="813066" y="80772"/>
                  </a:lnTo>
                  <a:lnTo>
                    <a:pt x="811542" y="83820"/>
                  </a:lnTo>
                  <a:lnTo>
                    <a:pt x="813828" y="87630"/>
                  </a:lnTo>
                  <a:lnTo>
                    <a:pt x="816864" y="88392"/>
                  </a:lnTo>
                  <a:lnTo>
                    <a:pt x="887806" y="79146"/>
                  </a:lnTo>
                  <a:lnTo>
                    <a:pt x="337337" y="505206"/>
                  </a:lnTo>
                  <a:lnTo>
                    <a:pt x="335292" y="505206"/>
                  </a:lnTo>
                  <a:lnTo>
                    <a:pt x="333006" y="507492"/>
                  </a:lnTo>
                  <a:lnTo>
                    <a:pt x="332117" y="509257"/>
                  </a:lnTo>
                  <a:lnTo>
                    <a:pt x="18757" y="751789"/>
                  </a:lnTo>
                  <a:lnTo>
                    <a:pt x="44970" y="686562"/>
                  </a:lnTo>
                  <a:lnTo>
                    <a:pt x="44970" y="682752"/>
                  </a:lnTo>
                  <a:lnTo>
                    <a:pt x="42672" y="680466"/>
                  </a:lnTo>
                  <a:lnTo>
                    <a:pt x="38874" y="680466"/>
                  </a:lnTo>
                  <a:lnTo>
                    <a:pt x="35814" y="682752"/>
                  </a:lnTo>
                  <a:lnTo>
                    <a:pt x="0" y="771906"/>
                  </a:lnTo>
                  <a:lnTo>
                    <a:pt x="3048" y="771525"/>
                  </a:lnTo>
                  <a:lnTo>
                    <a:pt x="6692" y="771067"/>
                  </a:lnTo>
                  <a:lnTo>
                    <a:pt x="6870" y="771042"/>
                  </a:lnTo>
                  <a:lnTo>
                    <a:pt x="8369" y="770851"/>
                  </a:lnTo>
                  <a:lnTo>
                    <a:pt x="96024" y="759714"/>
                  </a:lnTo>
                  <a:lnTo>
                    <a:pt x="99072" y="757428"/>
                  </a:lnTo>
                  <a:lnTo>
                    <a:pt x="99822" y="754380"/>
                  </a:lnTo>
                  <a:lnTo>
                    <a:pt x="98298" y="751332"/>
                  </a:lnTo>
                  <a:lnTo>
                    <a:pt x="94488" y="749808"/>
                  </a:lnTo>
                  <a:lnTo>
                    <a:pt x="24676" y="759523"/>
                  </a:lnTo>
                  <a:lnTo>
                    <a:pt x="322300" y="528713"/>
                  </a:lnTo>
                  <a:lnTo>
                    <a:pt x="289572" y="593598"/>
                  </a:lnTo>
                  <a:lnTo>
                    <a:pt x="293382" y="593420"/>
                  </a:lnTo>
                  <a:lnTo>
                    <a:pt x="296024" y="593293"/>
                  </a:lnTo>
                  <a:lnTo>
                    <a:pt x="296430" y="593598"/>
                  </a:lnTo>
                  <a:lnTo>
                    <a:pt x="298538" y="593178"/>
                  </a:lnTo>
                  <a:lnTo>
                    <a:pt x="386346" y="589026"/>
                  </a:lnTo>
                  <a:lnTo>
                    <a:pt x="389394" y="587502"/>
                  </a:lnTo>
                  <a:lnTo>
                    <a:pt x="390918" y="583692"/>
                  </a:lnTo>
                  <a:lnTo>
                    <a:pt x="388632" y="580644"/>
                  </a:lnTo>
                  <a:lnTo>
                    <a:pt x="385572" y="579120"/>
                  </a:lnTo>
                  <a:lnTo>
                    <a:pt x="315683" y="582739"/>
                  </a:lnTo>
                  <a:lnTo>
                    <a:pt x="1179563" y="18618"/>
                  </a:lnTo>
                  <a:lnTo>
                    <a:pt x="1148346" y="82296"/>
                  </a:lnTo>
                  <a:lnTo>
                    <a:pt x="1147572" y="85344"/>
                  </a:lnTo>
                  <a:lnTo>
                    <a:pt x="1149870" y="88392"/>
                  </a:lnTo>
                  <a:lnTo>
                    <a:pt x="1153680" y="88392"/>
                  </a:lnTo>
                  <a:lnTo>
                    <a:pt x="1156728" y="86106"/>
                  </a:lnTo>
                  <a:lnTo>
                    <a:pt x="1196340" y="6184"/>
                  </a:lnTo>
                  <a:lnTo>
                    <a:pt x="1199400" y="0"/>
                  </a:lnTo>
                  <a:close/>
                </a:path>
                <a:path w="1357629" h="1141729">
                  <a:moveTo>
                    <a:pt x="1357122" y="179832"/>
                  </a:moveTo>
                  <a:lnTo>
                    <a:pt x="1350581" y="180149"/>
                  </a:lnTo>
                  <a:lnTo>
                    <a:pt x="1350276" y="179832"/>
                  </a:lnTo>
                  <a:lnTo>
                    <a:pt x="1348155" y="180263"/>
                  </a:lnTo>
                  <a:lnTo>
                    <a:pt x="1260348" y="184404"/>
                  </a:lnTo>
                  <a:lnTo>
                    <a:pt x="1257300" y="185928"/>
                  </a:lnTo>
                  <a:lnTo>
                    <a:pt x="1255776" y="188976"/>
                  </a:lnTo>
                  <a:lnTo>
                    <a:pt x="1257300" y="192786"/>
                  </a:lnTo>
                  <a:lnTo>
                    <a:pt x="1261122" y="193548"/>
                  </a:lnTo>
                  <a:lnTo>
                    <a:pt x="1331239" y="190525"/>
                  </a:lnTo>
                  <a:lnTo>
                    <a:pt x="466559" y="754710"/>
                  </a:lnTo>
                  <a:lnTo>
                    <a:pt x="498348" y="691134"/>
                  </a:lnTo>
                  <a:lnTo>
                    <a:pt x="499122" y="687324"/>
                  </a:lnTo>
                  <a:lnTo>
                    <a:pt x="496824" y="685038"/>
                  </a:lnTo>
                  <a:lnTo>
                    <a:pt x="493014" y="685038"/>
                  </a:lnTo>
                  <a:lnTo>
                    <a:pt x="489978" y="687324"/>
                  </a:lnTo>
                  <a:lnTo>
                    <a:pt x="450354" y="767283"/>
                  </a:lnTo>
                  <a:lnTo>
                    <a:pt x="447306" y="773430"/>
                  </a:lnTo>
                  <a:lnTo>
                    <a:pt x="543318" y="768096"/>
                  </a:lnTo>
                  <a:lnTo>
                    <a:pt x="546366" y="766572"/>
                  </a:lnTo>
                  <a:lnTo>
                    <a:pt x="547878" y="763524"/>
                  </a:lnTo>
                  <a:lnTo>
                    <a:pt x="546366" y="759714"/>
                  </a:lnTo>
                  <a:lnTo>
                    <a:pt x="542556" y="758952"/>
                  </a:lnTo>
                  <a:lnTo>
                    <a:pt x="471373" y="762673"/>
                  </a:lnTo>
                  <a:lnTo>
                    <a:pt x="1336535" y="198920"/>
                  </a:lnTo>
                  <a:lnTo>
                    <a:pt x="1305318" y="261366"/>
                  </a:lnTo>
                  <a:lnTo>
                    <a:pt x="1304556" y="265176"/>
                  </a:lnTo>
                  <a:lnTo>
                    <a:pt x="1307604" y="267462"/>
                  </a:lnTo>
                  <a:lnTo>
                    <a:pt x="1310640" y="268224"/>
                  </a:lnTo>
                  <a:lnTo>
                    <a:pt x="1313700" y="265938"/>
                  </a:lnTo>
                  <a:lnTo>
                    <a:pt x="1353324" y="187363"/>
                  </a:lnTo>
                  <a:lnTo>
                    <a:pt x="1357122" y="179832"/>
                  </a:lnTo>
                  <a:close/>
                </a:path>
              </a:pathLst>
            </a:custGeom>
            <a:solidFill>
              <a:srgbClr val="01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Appearance-based</a:t>
            </a:r>
            <a:r>
              <a:rPr spc="-45" dirty="0"/>
              <a:t> </a:t>
            </a:r>
            <a:r>
              <a:rPr spc="-5" dirty="0"/>
              <a:t>3D</a:t>
            </a:r>
            <a:r>
              <a:rPr spc="-40" dirty="0"/>
              <a:t> </a:t>
            </a:r>
            <a:r>
              <a:rPr dirty="0"/>
              <a:t>face </a:t>
            </a:r>
            <a:r>
              <a:rPr spc="-1095" dirty="0"/>
              <a:t> </a:t>
            </a:r>
            <a:r>
              <a:rPr spc="-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687539"/>
            <a:ext cx="7962265" cy="25920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Eigenfaces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Fisherfaces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applied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range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images</a:t>
            </a:r>
            <a:endParaRPr sz="24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240"/>
              </a:spcBef>
              <a:buClr>
                <a:srgbClr val="9797C5"/>
              </a:buClr>
              <a:buSzPct val="80000"/>
              <a:buFont typeface="Wingdings"/>
              <a:buChar char=""/>
              <a:tabLst>
                <a:tab pos="755650" algn="l"/>
              </a:tabLst>
            </a:pPr>
            <a:r>
              <a:rPr sz="2000" spc="-5" dirty="0">
                <a:latin typeface="Arial MT"/>
                <a:cs typeface="Arial MT"/>
              </a:rPr>
              <a:t>Easy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implement, </a:t>
            </a:r>
            <a:r>
              <a:rPr sz="2000" spc="-5" dirty="0">
                <a:latin typeface="Arial MT"/>
                <a:cs typeface="Arial MT"/>
              </a:rPr>
              <a:t>fast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response</a:t>
            </a:r>
            <a:endParaRPr sz="2000">
              <a:latin typeface="Arial MT"/>
              <a:cs typeface="Arial MT"/>
            </a:endParaRPr>
          </a:p>
          <a:p>
            <a:pPr marL="755015" marR="5080" lvl="1" indent="-285750">
              <a:lnSpc>
                <a:spcPct val="90100"/>
              </a:lnSpc>
              <a:spcBef>
                <a:spcPts val="475"/>
              </a:spcBef>
              <a:buClr>
                <a:srgbClr val="9797C5"/>
              </a:buClr>
              <a:buSzPct val="80000"/>
              <a:buFont typeface="Wingdings"/>
              <a:buChar char=""/>
              <a:tabLst>
                <a:tab pos="755650" algn="l"/>
              </a:tabLst>
            </a:pPr>
            <a:r>
              <a:rPr sz="2000" spc="-10" dirty="0">
                <a:latin typeface="Arial MT"/>
                <a:cs typeface="Arial MT"/>
              </a:rPr>
              <a:t>Requires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accurate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alignment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gallery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images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may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achieved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localizing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facial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nose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 the </a:t>
            </a:r>
            <a:r>
              <a:rPr sz="2000" spc="-10" dirty="0">
                <a:latin typeface="Arial MT"/>
                <a:cs typeface="Arial MT"/>
              </a:rPr>
              <a:t>eyes</a:t>
            </a:r>
            <a:endParaRPr sz="20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235"/>
              </a:spcBef>
              <a:buClr>
                <a:srgbClr val="9797C5"/>
              </a:buClr>
              <a:buSzPct val="80000"/>
              <a:buFont typeface="Wingdings"/>
              <a:buChar char=""/>
              <a:tabLst>
                <a:tab pos="755650" algn="l"/>
              </a:tabLst>
            </a:pPr>
            <a:r>
              <a:rPr sz="2000" spc="-5" dirty="0">
                <a:latin typeface="Arial MT"/>
                <a:cs typeface="Arial MT"/>
              </a:rPr>
              <a:t>Sensitive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pose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variations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facial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expressions</a:t>
            </a:r>
            <a:endParaRPr sz="2000">
              <a:latin typeface="Arial MT"/>
              <a:cs typeface="Arial MT"/>
            </a:endParaRPr>
          </a:p>
          <a:p>
            <a:pPr marL="755650" marR="1182370" lvl="1" indent="-285750">
              <a:lnSpc>
                <a:spcPts val="2160"/>
              </a:lnSpc>
              <a:spcBef>
                <a:spcPts val="515"/>
              </a:spcBef>
              <a:buClr>
                <a:srgbClr val="9797C5"/>
              </a:buClr>
              <a:buSzPct val="80000"/>
              <a:buFont typeface="Wingdings"/>
              <a:buChar char=""/>
              <a:tabLst>
                <a:tab pos="755650" algn="l"/>
              </a:tabLst>
            </a:pPr>
            <a:r>
              <a:rPr sz="2000" spc="-5" dirty="0">
                <a:latin typeface="Arial MT"/>
                <a:cs typeface="Arial MT"/>
              </a:rPr>
              <a:t>First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2D+3D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recognition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[Tsalakanidou et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al.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2003]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543800"/>
            <a:ext cx="7193915" cy="29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F. Tsalakanidou,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D.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Tzovaras,and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M.G.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Strintzis,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“Use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depth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colour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eigenfaces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for</a:t>
            </a:r>
            <a:r>
              <a:rPr sz="900" dirty="0">
                <a:latin typeface="Arial MT"/>
                <a:cs typeface="Arial MT"/>
              </a:rPr>
              <a:t> face </a:t>
            </a:r>
            <a:r>
              <a:rPr sz="900" spc="-5" dirty="0">
                <a:latin typeface="Arial MT"/>
                <a:cs typeface="Arial MT"/>
              </a:rPr>
              <a:t>recognition”, </a:t>
            </a:r>
            <a:r>
              <a:rPr sz="900" i="1" spc="-5" dirty="0">
                <a:latin typeface="Arial"/>
                <a:cs typeface="Arial"/>
              </a:rPr>
              <a:t>Pattern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Recognition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Letters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2003.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75"/>
              </a:lnSpc>
            </a:pPr>
            <a:r>
              <a:rPr sz="900" spc="-5" dirty="0">
                <a:latin typeface="Arial MT"/>
                <a:cs typeface="Arial MT"/>
              </a:rPr>
              <a:t>K.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Chang,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Bowyer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 P.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Flynn,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“Face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Using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3D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Facial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Data”, </a:t>
            </a:r>
            <a:r>
              <a:rPr sz="900" i="1" spc="-5" dirty="0">
                <a:latin typeface="Arial"/>
                <a:cs typeface="Arial"/>
              </a:rPr>
              <a:t>Proc.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Multimodal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User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Authentication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Workshop</a:t>
            </a:r>
            <a:r>
              <a:rPr sz="900" spc="-5" dirty="0">
                <a:latin typeface="Arial MT"/>
                <a:cs typeface="Arial MT"/>
              </a:rPr>
              <a:t>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2003.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633" y="4609592"/>
            <a:ext cx="4628679" cy="15841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4841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Model-based</a:t>
            </a:r>
            <a:r>
              <a:rPr spc="-25" dirty="0"/>
              <a:t> </a:t>
            </a:r>
            <a:r>
              <a:rPr spc="-5" dirty="0"/>
              <a:t>3D</a:t>
            </a:r>
            <a:r>
              <a:rPr spc="-25" dirty="0"/>
              <a:t> </a:t>
            </a:r>
            <a:r>
              <a:rPr dirty="0"/>
              <a:t>face</a:t>
            </a:r>
            <a:r>
              <a:rPr spc="-20" dirty="0"/>
              <a:t> </a:t>
            </a:r>
            <a:r>
              <a:rPr spc="-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753869"/>
            <a:ext cx="71920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3D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parametric-morphable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model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[Blanz2007]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135" y="3949191"/>
            <a:ext cx="6822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Non-parametric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3D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model </a:t>
            </a:r>
            <a:r>
              <a:rPr sz="2400" dirty="0">
                <a:latin typeface="Arial MT"/>
                <a:cs typeface="Arial MT"/>
              </a:rPr>
              <a:t>[Kakadiaris2007]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355" y="2511044"/>
            <a:ext cx="1214627" cy="10904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6763" y="2408173"/>
            <a:ext cx="1142157" cy="12763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3021" y="2408173"/>
            <a:ext cx="1099657" cy="130149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716221" y="2696781"/>
            <a:ext cx="559435" cy="513715"/>
            <a:chOff x="4716221" y="2696781"/>
            <a:chExt cx="559435" cy="513715"/>
          </a:xfrm>
        </p:grpSpPr>
        <p:sp>
          <p:nvSpPr>
            <p:cNvPr id="9" name="object 9"/>
            <p:cNvSpPr/>
            <p:nvPr/>
          </p:nvSpPr>
          <p:spPr>
            <a:xfrm>
              <a:off x="4720983" y="270154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89">
                  <a:moveTo>
                    <a:pt x="549401" y="251459"/>
                  </a:moveTo>
                  <a:lnTo>
                    <a:pt x="412241" y="0"/>
                  </a:lnTo>
                  <a:lnTo>
                    <a:pt x="412241" y="125730"/>
                  </a:lnTo>
                  <a:lnTo>
                    <a:pt x="0" y="125730"/>
                  </a:lnTo>
                  <a:lnTo>
                    <a:pt x="0" y="377190"/>
                  </a:lnTo>
                  <a:lnTo>
                    <a:pt x="412241" y="377189"/>
                  </a:lnTo>
                  <a:lnTo>
                    <a:pt x="412241" y="503681"/>
                  </a:lnTo>
                  <a:lnTo>
                    <a:pt x="549401" y="251459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0983" y="270154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89">
                  <a:moveTo>
                    <a:pt x="412241" y="0"/>
                  </a:moveTo>
                  <a:lnTo>
                    <a:pt x="412241" y="125730"/>
                  </a:lnTo>
                  <a:lnTo>
                    <a:pt x="0" y="125730"/>
                  </a:lnTo>
                  <a:lnTo>
                    <a:pt x="0" y="377190"/>
                  </a:lnTo>
                  <a:lnTo>
                    <a:pt x="412241" y="377189"/>
                  </a:lnTo>
                  <a:lnTo>
                    <a:pt x="412241" y="503681"/>
                  </a:lnTo>
                  <a:lnTo>
                    <a:pt x="549401" y="251459"/>
                  </a:lnTo>
                  <a:lnTo>
                    <a:pt x="412241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1427" y="2377693"/>
            <a:ext cx="1151407" cy="13014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0726" y="2447797"/>
            <a:ext cx="953162" cy="11544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5055" y="4532631"/>
            <a:ext cx="1133855" cy="15247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1446" y="4536816"/>
            <a:ext cx="1044526" cy="15686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07242" y="4467097"/>
            <a:ext cx="1063869" cy="16192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6834" y="6343044"/>
            <a:ext cx="6584315" cy="51625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800" spc="-5" dirty="0">
                <a:latin typeface="Arial MT"/>
                <a:cs typeface="Arial MT"/>
              </a:rPr>
              <a:t>V.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Blanz,</a:t>
            </a:r>
            <a:r>
              <a:rPr sz="800" spc="2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K.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Scherbaum,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H.P.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Seidel,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“Fitting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Morphable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Model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to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3D</a:t>
            </a:r>
            <a:r>
              <a:rPr sz="800" dirty="0">
                <a:latin typeface="Arial MT"/>
                <a:cs typeface="Arial MT"/>
              </a:rPr>
              <a:t> Scans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of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Faces”,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i="1" spc="-5" dirty="0">
                <a:latin typeface="Arial"/>
                <a:cs typeface="Arial"/>
              </a:rPr>
              <a:t>Proc.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Int. Conf.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on</a:t>
            </a:r>
            <a:r>
              <a:rPr sz="800" i="1" spc="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Computer</a:t>
            </a:r>
            <a:r>
              <a:rPr sz="800" i="1" spc="-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Vision,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dirty="0">
                <a:latin typeface="Arial MT"/>
                <a:cs typeface="Arial MT"/>
              </a:rPr>
              <a:t>2007.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sz="800" spc="-5" dirty="0">
                <a:latin typeface="Arial MT"/>
                <a:cs typeface="Arial MT"/>
              </a:rPr>
              <a:t>I.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Kakadiaris,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G.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Passalis,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G.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Toderici,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M.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Murtuza,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Y.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Lu,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N.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Karampatziakis,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T.Theoharis,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"Three-Dimensional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Recognition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in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the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Presence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of Facial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Expressions: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Annotated Deformable</a:t>
            </a:r>
            <a:r>
              <a:rPr sz="800" spc="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Model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Approach“,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i="1" dirty="0">
                <a:latin typeface="Arial"/>
                <a:cs typeface="Arial"/>
              </a:rPr>
              <a:t>IEEE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Trans.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on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Pattern</a:t>
            </a:r>
            <a:r>
              <a:rPr sz="800" i="1" spc="1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Analysis</a:t>
            </a:r>
            <a:r>
              <a:rPr sz="800" i="1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and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Machine</a:t>
            </a:r>
            <a:r>
              <a:rPr sz="800" i="1" spc="1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Intelligence</a:t>
            </a:r>
            <a:r>
              <a:rPr sz="800" spc="-5" dirty="0">
                <a:latin typeface="Arial MT"/>
                <a:cs typeface="Arial MT"/>
              </a:rPr>
              <a:t>,</a:t>
            </a:r>
            <a:r>
              <a:rPr sz="800" spc="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2007.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42116" y="4761991"/>
            <a:ext cx="2394207" cy="1086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1405" y="4934965"/>
            <a:ext cx="2438400" cy="1462405"/>
            <a:chOff x="2811405" y="4934965"/>
            <a:chExt cx="2438400" cy="1462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351" y="5258815"/>
              <a:ext cx="1346454" cy="11384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60963" y="5835649"/>
              <a:ext cx="220979" cy="293370"/>
            </a:xfrm>
            <a:custGeom>
              <a:avLst/>
              <a:gdLst/>
              <a:ahLst/>
              <a:cxnLst/>
              <a:rect l="l" t="t" r="r" b="b"/>
              <a:pathLst>
                <a:path w="220979" h="293370">
                  <a:moveTo>
                    <a:pt x="0" y="0"/>
                  </a:moveTo>
                  <a:lnTo>
                    <a:pt x="0" y="293370"/>
                  </a:lnTo>
                  <a:lnTo>
                    <a:pt x="220979" y="293370"/>
                  </a:lnTo>
                  <a:lnTo>
                    <a:pt x="220979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ED22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405" y="4934965"/>
              <a:ext cx="750569" cy="9304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64267" y="5561329"/>
              <a:ext cx="1000760" cy="395605"/>
            </a:xfrm>
            <a:custGeom>
              <a:avLst/>
              <a:gdLst/>
              <a:ahLst/>
              <a:cxnLst/>
              <a:rect l="l" t="t" r="r" b="b"/>
              <a:pathLst>
                <a:path w="1000760" h="395604">
                  <a:moveTo>
                    <a:pt x="95250" y="0"/>
                  </a:moveTo>
                  <a:lnTo>
                    <a:pt x="0" y="10668"/>
                  </a:lnTo>
                  <a:lnTo>
                    <a:pt x="61722" y="77472"/>
                  </a:lnTo>
                  <a:lnTo>
                    <a:pt x="61722" y="48768"/>
                  </a:lnTo>
                  <a:lnTo>
                    <a:pt x="71627" y="22098"/>
                  </a:lnTo>
                  <a:lnTo>
                    <a:pt x="85024" y="27098"/>
                  </a:lnTo>
                  <a:lnTo>
                    <a:pt x="95250" y="0"/>
                  </a:lnTo>
                  <a:close/>
                </a:path>
                <a:path w="1000760" h="395604">
                  <a:moveTo>
                    <a:pt x="85024" y="27098"/>
                  </a:moveTo>
                  <a:lnTo>
                    <a:pt x="71627" y="22098"/>
                  </a:lnTo>
                  <a:lnTo>
                    <a:pt x="61722" y="48768"/>
                  </a:lnTo>
                  <a:lnTo>
                    <a:pt x="74978" y="53720"/>
                  </a:lnTo>
                  <a:lnTo>
                    <a:pt x="85024" y="27098"/>
                  </a:lnTo>
                  <a:close/>
                </a:path>
                <a:path w="1000760" h="395604">
                  <a:moveTo>
                    <a:pt x="74978" y="53720"/>
                  </a:moveTo>
                  <a:lnTo>
                    <a:pt x="61722" y="48768"/>
                  </a:lnTo>
                  <a:lnTo>
                    <a:pt x="61722" y="77472"/>
                  </a:lnTo>
                  <a:lnTo>
                    <a:pt x="64769" y="80772"/>
                  </a:lnTo>
                  <a:lnTo>
                    <a:pt x="74978" y="53720"/>
                  </a:lnTo>
                  <a:close/>
                </a:path>
                <a:path w="1000760" h="395604">
                  <a:moveTo>
                    <a:pt x="1000505" y="368808"/>
                  </a:moveTo>
                  <a:lnTo>
                    <a:pt x="85024" y="27098"/>
                  </a:lnTo>
                  <a:lnTo>
                    <a:pt x="74978" y="53720"/>
                  </a:lnTo>
                  <a:lnTo>
                    <a:pt x="989838" y="395478"/>
                  </a:lnTo>
                  <a:lnTo>
                    <a:pt x="1000505" y="368808"/>
                  </a:lnTo>
                  <a:close/>
                </a:path>
              </a:pathLst>
            </a:custGeom>
            <a:solidFill>
              <a:srgbClr val="ED2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77330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spc="30" dirty="0"/>
              <a:t> </a:t>
            </a:r>
            <a:r>
              <a:rPr sz="4400" spc="-5" dirty="0"/>
              <a:t>authentication/verification</a:t>
            </a:r>
            <a:endParaRPr sz="44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331" y="2990341"/>
            <a:ext cx="1598675" cy="194462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571953" y="3778059"/>
            <a:ext cx="587375" cy="297180"/>
            <a:chOff x="2571953" y="3778059"/>
            <a:chExt cx="587375" cy="297180"/>
          </a:xfrm>
        </p:grpSpPr>
        <p:sp>
          <p:nvSpPr>
            <p:cNvPr id="10" name="object 10"/>
            <p:cNvSpPr/>
            <p:nvPr/>
          </p:nvSpPr>
          <p:spPr>
            <a:xfrm>
              <a:off x="257671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577595" y="143255"/>
                  </a:moveTo>
                  <a:lnTo>
                    <a:pt x="433577" y="0"/>
                  </a:lnTo>
                  <a:lnTo>
                    <a:pt x="433577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77" y="215645"/>
                  </a:lnTo>
                  <a:lnTo>
                    <a:pt x="433577" y="287274"/>
                  </a:lnTo>
                  <a:lnTo>
                    <a:pt x="577595" y="143255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671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433577" y="0"/>
                  </a:moveTo>
                  <a:lnTo>
                    <a:pt x="433577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77" y="215645"/>
                  </a:lnTo>
                  <a:lnTo>
                    <a:pt x="433577" y="287274"/>
                  </a:lnTo>
                  <a:lnTo>
                    <a:pt x="577595" y="143255"/>
                  </a:lnTo>
                  <a:lnTo>
                    <a:pt x="433577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6211" y="1969515"/>
            <a:ext cx="38817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Is</a:t>
            </a:r>
            <a:r>
              <a:rPr sz="2400" b="1" spc="-2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he</a:t>
            </a:r>
            <a:r>
              <a:rPr sz="2400" b="1" spc="-1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who</a:t>
            </a:r>
            <a:r>
              <a:rPr sz="2400" b="1" spc="-1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he</a:t>
            </a:r>
            <a:r>
              <a:rPr sz="2400" b="1" spc="-1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claims</a:t>
            </a:r>
            <a:r>
              <a:rPr sz="2400" b="1" spc="-2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to</a:t>
            </a:r>
            <a:r>
              <a:rPr sz="2400" b="1" spc="-1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be?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76912" y="3778059"/>
            <a:ext cx="587375" cy="297180"/>
            <a:chOff x="5776912" y="3778059"/>
            <a:chExt cx="587375" cy="297180"/>
          </a:xfrm>
        </p:grpSpPr>
        <p:sp>
          <p:nvSpPr>
            <p:cNvPr id="14" name="object 14"/>
            <p:cNvSpPr/>
            <p:nvPr/>
          </p:nvSpPr>
          <p:spPr>
            <a:xfrm>
              <a:off x="578167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577596" y="143255"/>
                  </a:moveTo>
                  <a:lnTo>
                    <a:pt x="433590" y="0"/>
                  </a:lnTo>
                  <a:lnTo>
                    <a:pt x="433590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90" y="215645"/>
                  </a:lnTo>
                  <a:lnTo>
                    <a:pt x="433590" y="287274"/>
                  </a:lnTo>
                  <a:lnTo>
                    <a:pt x="577596" y="143255"/>
                  </a:lnTo>
                  <a:close/>
                </a:path>
              </a:pathLst>
            </a:custGeom>
            <a:solidFill>
              <a:srgbClr val="2563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1675" y="3782821"/>
              <a:ext cx="577850" cy="287655"/>
            </a:xfrm>
            <a:custGeom>
              <a:avLst/>
              <a:gdLst/>
              <a:ahLst/>
              <a:cxnLst/>
              <a:rect l="l" t="t" r="r" b="b"/>
              <a:pathLst>
                <a:path w="577850" h="287654">
                  <a:moveTo>
                    <a:pt x="433590" y="0"/>
                  </a:moveTo>
                  <a:lnTo>
                    <a:pt x="433590" y="71627"/>
                  </a:lnTo>
                  <a:lnTo>
                    <a:pt x="0" y="71627"/>
                  </a:lnTo>
                  <a:lnTo>
                    <a:pt x="0" y="215645"/>
                  </a:lnTo>
                  <a:lnTo>
                    <a:pt x="433590" y="215645"/>
                  </a:lnTo>
                  <a:lnTo>
                    <a:pt x="433590" y="287274"/>
                  </a:lnTo>
                  <a:lnTo>
                    <a:pt x="577596" y="143255"/>
                  </a:lnTo>
                  <a:lnTo>
                    <a:pt x="433590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46983" y="3698494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Yes,</a:t>
            </a:r>
            <a:r>
              <a:rPr sz="2400" b="1" spc="-5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he</a:t>
            </a:r>
            <a:r>
              <a:rPr sz="2400" b="1" spc="-45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is.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51257" y="2700020"/>
            <a:ext cx="2414905" cy="1910080"/>
            <a:chOff x="3151257" y="2700020"/>
            <a:chExt cx="2414905" cy="19100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1257" y="2700020"/>
              <a:ext cx="758951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8161" y="3133598"/>
              <a:ext cx="2087880" cy="147599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386275" y="4713033"/>
            <a:ext cx="365760" cy="407034"/>
            <a:chOff x="4386275" y="4713033"/>
            <a:chExt cx="365760" cy="407034"/>
          </a:xfrm>
        </p:grpSpPr>
        <p:sp>
          <p:nvSpPr>
            <p:cNvPr id="21" name="object 21"/>
            <p:cNvSpPr/>
            <p:nvPr/>
          </p:nvSpPr>
          <p:spPr>
            <a:xfrm>
              <a:off x="4391037" y="4717796"/>
              <a:ext cx="356235" cy="397510"/>
            </a:xfrm>
            <a:custGeom>
              <a:avLst/>
              <a:gdLst/>
              <a:ahLst/>
              <a:cxnLst/>
              <a:rect l="l" t="t" r="r" b="b"/>
              <a:pathLst>
                <a:path w="356235" h="397510">
                  <a:moveTo>
                    <a:pt x="355854" y="317753"/>
                  </a:moveTo>
                  <a:lnTo>
                    <a:pt x="266700" y="317753"/>
                  </a:lnTo>
                  <a:lnTo>
                    <a:pt x="266700" y="79248"/>
                  </a:lnTo>
                  <a:lnTo>
                    <a:pt x="355854" y="79248"/>
                  </a:lnTo>
                  <a:lnTo>
                    <a:pt x="177546" y="0"/>
                  </a:lnTo>
                  <a:lnTo>
                    <a:pt x="0" y="79248"/>
                  </a:lnTo>
                  <a:lnTo>
                    <a:pt x="89154" y="79248"/>
                  </a:lnTo>
                  <a:lnTo>
                    <a:pt x="89154" y="317753"/>
                  </a:lnTo>
                  <a:lnTo>
                    <a:pt x="0" y="317753"/>
                  </a:lnTo>
                  <a:lnTo>
                    <a:pt x="177546" y="397001"/>
                  </a:lnTo>
                  <a:lnTo>
                    <a:pt x="355854" y="317753"/>
                  </a:lnTo>
                  <a:close/>
                </a:path>
              </a:pathLst>
            </a:custGeom>
            <a:solidFill>
              <a:srgbClr val="CBC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1037" y="4717796"/>
              <a:ext cx="356235" cy="397510"/>
            </a:xfrm>
            <a:custGeom>
              <a:avLst/>
              <a:gdLst/>
              <a:ahLst/>
              <a:cxnLst/>
              <a:rect l="l" t="t" r="r" b="b"/>
              <a:pathLst>
                <a:path w="356235" h="397510">
                  <a:moveTo>
                    <a:pt x="177546" y="0"/>
                  </a:moveTo>
                  <a:lnTo>
                    <a:pt x="355854" y="79248"/>
                  </a:lnTo>
                  <a:lnTo>
                    <a:pt x="266700" y="79248"/>
                  </a:lnTo>
                  <a:lnTo>
                    <a:pt x="266700" y="317753"/>
                  </a:lnTo>
                  <a:lnTo>
                    <a:pt x="355854" y="317753"/>
                  </a:lnTo>
                  <a:lnTo>
                    <a:pt x="177546" y="397001"/>
                  </a:lnTo>
                  <a:lnTo>
                    <a:pt x="0" y="317753"/>
                  </a:lnTo>
                  <a:lnTo>
                    <a:pt x="89154" y="317753"/>
                  </a:lnTo>
                  <a:lnTo>
                    <a:pt x="89154" y="79248"/>
                  </a:lnTo>
                  <a:lnTo>
                    <a:pt x="0" y="79248"/>
                  </a:lnTo>
                  <a:lnTo>
                    <a:pt x="177546" y="0"/>
                  </a:lnTo>
                  <a:close/>
                </a:path>
              </a:pathLst>
            </a:custGeom>
            <a:ln w="9525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4635" y="5137911"/>
            <a:ext cx="163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6266B"/>
                </a:solidFill>
                <a:latin typeface="Arial"/>
                <a:cs typeface="Arial"/>
              </a:rPr>
              <a:t>I</a:t>
            </a:r>
            <a:r>
              <a:rPr sz="2400" b="1" spc="-5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am</a:t>
            </a:r>
            <a:r>
              <a:rPr sz="2400" b="1" spc="-50" dirty="0">
                <a:solidFill>
                  <a:srgbClr val="26266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6266B"/>
                </a:solidFill>
                <a:latin typeface="Arial"/>
                <a:cs typeface="Arial"/>
              </a:rPr>
              <a:t>David.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3040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Applications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12721"/>
            <a:ext cx="7191375" cy="436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Civil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enforcement</a:t>
            </a:r>
            <a:endParaRPr sz="18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National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passport,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driver’s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license,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border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control</a:t>
            </a:r>
            <a:endParaRPr sz="1600">
              <a:latin typeface="Arial MT"/>
              <a:cs typeface="Arial MT"/>
            </a:endParaRPr>
          </a:p>
          <a:p>
            <a:pPr marL="755650" lvl="1" indent="-286385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Surveillance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places</a:t>
            </a:r>
            <a:r>
              <a:rPr sz="1600" dirty="0">
                <a:latin typeface="Arial MT"/>
                <a:cs typeface="Arial MT"/>
              </a:rPr>
              <a:t> (airports, metro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stations,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etc)</a:t>
            </a:r>
            <a:endParaRPr sz="16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10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Forensic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Security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electronic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transactions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Physical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access</a:t>
            </a:r>
            <a:endParaRPr sz="16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Secure access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 networks and infrastructures</a:t>
            </a:r>
            <a:endParaRPr sz="16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e-health, e-commerce, e-banking (and now mobile…)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Ambient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Intelligence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Smart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homes</a:t>
            </a:r>
            <a:endParaRPr sz="16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10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Natural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human-machine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interaction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Wearable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Memory aids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context-aware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systems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Entertainment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Interactive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movies,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computer games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ts val="2160"/>
              </a:lnSpc>
              <a:spcBef>
                <a:spcPts val="1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755650" lvl="1" indent="-285750">
              <a:lnSpc>
                <a:spcPts val="192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600" spc="-5" dirty="0">
                <a:latin typeface="Arial MT"/>
                <a:cs typeface="Arial MT"/>
              </a:rPr>
              <a:t>Picasa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3.5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recognition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application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finding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managing photos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72592"/>
            <a:ext cx="68967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/>
              <a:t>Face</a:t>
            </a:r>
            <a:r>
              <a:rPr sz="4400" dirty="0"/>
              <a:t> </a:t>
            </a:r>
            <a:r>
              <a:rPr sz="4400" spc="-5" dirty="0"/>
              <a:t>recognition</a:t>
            </a:r>
            <a:r>
              <a:rPr sz="4400" spc="5" dirty="0"/>
              <a:t> </a:t>
            </a:r>
            <a:r>
              <a:rPr sz="4400" spc="-5" dirty="0"/>
              <a:t>in</a:t>
            </a:r>
            <a:r>
              <a:rPr sz="4400" dirty="0"/>
              <a:t> </a:t>
            </a:r>
            <a:r>
              <a:rPr sz="4400" spc="-5" dirty="0"/>
              <a:t>humans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24135" y="1708150"/>
            <a:ext cx="7705090" cy="408177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marR="377190" indent="-342900">
              <a:lnSpc>
                <a:spcPts val="1930"/>
              </a:lnSpc>
              <a:spcBef>
                <a:spcPts val="55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human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visual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system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starts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preference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face-like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patterns</a:t>
            </a:r>
            <a:endParaRPr sz="2000">
              <a:latin typeface="Arial MT"/>
              <a:cs typeface="Arial MT"/>
            </a:endParaRPr>
          </a:p>
          <a:p>
            <a:pPr marL="355600" marR="5080" indent="-342900">
              <a:lnSpc>
                <a:spcPts val="1930"/>
              </a:lnSpc>
              <a:spcBef>
                <a:spcPts val="47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human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visual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system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devotes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special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neural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mechanisms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 </a:t>
            </a:r>
            <a:r>
              <a:rPr sz="2000" spc="-10" dirty="0">
                <a:latin typeface="Arial MT"/>
                <a:cs typeface="Arial MT"/>
              </a:rPr>
              <a:t>perception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Facial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identity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expression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might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processed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separately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6266B"/>
              </a:buClr>
              <a:buFont typeface="Wingdings"/>
              <a:buChar char=""/>
            </a:pPr>
            <a:endParaRPr sz="20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Facial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processed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holistically</a:t>
            </a:r>
            <a:endParaRPr sz="2000">
              <a:latin typeface="Arial MT"/>
              <a:cs typeface="Arial MT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spc="-5" dirty="0">
                <a:latin typeface="Arial MT"/>
                <a:cs typeface="Arial MT"/>
              </a:rPr>
              <a:t>Among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facial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eyebrows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recognition!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400"/>
              </a:lnSpc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10" dirty="0">
                <a:latin typeface="Arial MT"/>
                <a:cs typeface="Arial MT"/>
              </a:rPr>
              <a:t>Humans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recognize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very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low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dimensional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images</a:t>
            </a:r>
            <a:endParaRPr sz="2000">
              <a:latin typeface="Arial MT"/>
              <a:cs typeface="Arial MT"/>
            </a:endParaRPr>
          </a:p>
          <a:p>
            <a:pPr marL="755650" lvl="1" indent="-285750">
              <a:lnSpc>
                <a:spcPts val="2160"/>
              </a:lnSpc>
              <a:buClr>
                <a:srgbClr val="9797C5"/>
              </a:buClr>
              <a:buSzPct val="77777"/>
              <a:buFont typeface="Wingdings"/>
              <a:buChar char=""/>
              <a:tabLst>
                <a:tab pos="755015" algn="l"/>
                <a:tab pos="755650" algn="l"/>
              </a:tabLst>
            </a:pPr>
            <a:r>
              <a:rPr sz="1800" dirty="0">
                <a:latin typeface="Arial MT"/>
                <a:cs typeface="Arial MT"/>
              </a:rPr>
              <a:t>Tolerance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degradation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increases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familiarity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9797C5"/>
              </a:buClr>
              <a:buFont typeface="Wingdings"/>
              <a:buChar char=""/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Color and </a:t>
            </a:r>
            <a:r>
              <a:rPr sz="2000" spc="-10" dirty="0">
                <a:latin typeface="Arial MT"/>
                <a:cs typeface="Arial MT"/>
              </a:rPr>
              <a:t>texture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 as </a:t>
            </a:r>
            <a:r>
              <a:rPr sz="2000" spc="-10" dirty="0">
                <a:latin typeface="Arial MT"/>
                <a:cs typeface="Arial MT"/>
              </a:rPr>
              <a:t>important</a:t>
            </a:r>
            <a:r>
              <a:rPr sz="2000" spc="-5" dirty="0">
                <a:latin typeface="Arial MT"/>
                <a:cs typeface="Arial MT"/>
              </a:rPr>
              <a:t> as </a:t>
            </a:r>
            <a:r>
              <a:rPr sz="2000" spc="-10" dirty="0">
                <a:latin typeface="Arial MT"/>
                <a:cs typeface="Arial MT"/>
              </a:rPr>
              <a:t>shape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Illumination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changes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influence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generalization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View-generalization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mediated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temporal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association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35" y="6680200"/>
            <a:ext cx="8661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P.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Sinha,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Balas,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Y.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Ostrovsky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and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Russell,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“Face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recognition </a:t>
            </a:r>
            <a:r>
              <a:rPr sz="900" dirty="0">
                <a:latin typeface="Arial MT"/>
                <a:cs typeface="Arial MT"/>
              </a:rPr>
              <a:t>by</a:t>
            </a:r>
            <a:r>
              <a:rPr sz="900" spc="-5" dirty="0">
                <a:latin typeface="Arial MT"/>
                <a:cs typeface="Arial MT"/>
              </a:rPr>
              <a:t> humans: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19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results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all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computer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vision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researchers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should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know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about”,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i="1" spc="-5" dirty="0">
                <a:latin typeface="Arial"/>
                <a:cs typeface="Arial"/>
              </a:rPr>
              <a:t>Proceedings</a:t>
            </a:r>
            <a:r>
              <a:rPr sz="900" i="1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of</a:t>
            </a:r>
            <a:r>
              <a:rPr sz="900" i="1" spc="26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IEEE,</a:t>
            </a:r>
            <a:r>
              <a:rPr sz="900" i="1" spc="5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2006.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20598"/>
            <a:ext cx="772096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/>
              <a:t>Challenges:</a:t>
            </a:r>
            <a:r>
              <a:rPr sz="3800" spc="15" dirty="0"/>
              <a:t> </a:t>
            </a:r>
            <a:r>
              <a:rPr sz="3800" spc="-5" dirty="0"/>
              <a:t>Intrapersonal</a:t>
            </a:r>
            <a:r>
              <a:rPr sz="3800" spc="15" dirty="0"/>
              <a:t> </a:t>
            </a:r>
            <a:r>
              <a:rPr sz="3800" spc="-5" dirty="0"/>
              <a:t>variations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24135" y="1712721"/>
            <a:ext cx="7974330" cy="2015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people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easily,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can’t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computers?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ct val="79800"/>
              </a:lnSpc>
              <a:spcBef>
                <a:spcPts val="440"/>
              </a:spcBef>
              <a:buClr>
                <a:srgbClr val="26266B"/>
              </a:buClr>
              <a:buSzPct val="77777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Intrapersonal </a:t>
            </a:r>
            <a:r>
              <a:rPr sz="1800" spc="-5" dirty="0">
                <a:latin typeface="Arial MT"/>
                <a:cs typeface="Arial MT"/>
              </a:rPr>
              <a:t>(intra-class) variations are variations of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appearance of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 caused by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812165" algn="l"/>
                <a:tab pos="812800" algn="l"/>
              </a:tabLst>
            </a:pPr>
            <a:r>
              <a:rPr sz="1600" spc="-5" dirty="0">
                <a:latin typeface="Arial MT"/>
                <a:cs typeface="Arial MT"/>
              </a:rPr>
              <a:t>Illumination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variations</a:t>
            </a:r>
            <a:endParaRPr sz="1600">
              <a:latin typeface="Arial MT"/>
              <a:cs typeface="Arial MT"/>
            </a:endParaRPr>
          </a:p>
          <a:p>
            <a:pPr marL="811530" lvl="1" indent="-342265">
              <a:lnSpc>
                <a:spcPct val="100000"/>
              </a:lnSpc>
              <a:spcBef>
                <a:spcPts val="10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811530" algn="l"/>
                <a:tab pos="812165" algn="l"/>
              </a:tabLst>
            </a:pPr>
            <a:r>
              <a:rPr sz="1600" spc="-5" dirty="0">
                <a:latin typeface="Arial MT"/>
                <a:cs typeface="Arial MT"/>
              </a:rPr>
              <a:t>Pose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variations</a:t>
            </a:r>
            <a:endParaRPr sz="1600">
              <a:latin typeface="Arial MT"/>
              <a:cs typeface="Arial MT"/>
            </a:endParaRPr>
          </a:p>
          <a:p>
            <a:pPr marL="811530" lvl="1" indent="-342265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811530" algn="l"/>
                <a:tab pos="812165" algn="l"/>
              </a:tabLst>
            </a:pPr>
            <a:r>
              <a:rPr sz="1600" spc="-5" dirty="0">
                <a:latin typeface="Arial MT"/>
                <a:cs typeface="Arial MT"/>
              </a:rPr>
              <a:t>Facial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expressions</a:t>
            </a:r>
            <a:endParaRPr sz="1600">
              <a:latin typeface="Arial MT"/>
              <a:cs typeface="Arial MT"/>
            </a:endParaRPr>
          </a:p>
          <a:p>
            <a:pPr marL="811530" lvl="1" indent="-342265">
              <a:lnSpc>
                <a:spcPct val="100000"/>
              </a:lnSpc>
              <a:buClr>
                <a:srgbClr val="9797C5"/>
              </a:buClr>
              <a:buSzPct val="81250"/>
              <a:buFont typeface="Wingdings"/>
              <a:buChar char=""/>
              <a:tabLst>
                <a:tab pos="811530" algn="l"/>
                <a:tab pos="812165" algn="l"/>
              </a:tabLst>
            </a:pPr>
            <a:r>
              <a:rPr sz="1600" spc="-5" dirty="0">
                <a:latin typeface="Arial MT"/>
                <a:cs typeface="Arial MT"/>
              </a:rPr>
              <a:t>Use of cosmetics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 accessories, hairstyle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changes</a:t>
            </a:r>
            <a:endParaRPr sz="1600">
              <a:latin typeface="Arial MT"/>
              <a:cs typeface="Arial MT"/>
            </a:endParaRPr>
          </a:p>
          <a:p>
            <a:pPr marL="811530" lvl="1" indent="-342265">
              <a:lnSpc>
                <a:spcPct val="100000"/>
              </a:lnSpc>
              <a:spcBef>
                <a:spcPts val="5"/>
              </a:spcBef>
              <a:buClr>
                <a:srgbClr val="9797C5"/>
              </a:buClr>
              <a:buSzPct val="81250"/>
              <a:buFont typeface="Wingdings"/>
              <a:buChar char=""/>
              <a:tabLst>
                <a:tab pos="811530" algn="l"/>
                <a:tab pos="812165" algn="l"/>
              </a:tabLst>
            </a:pPr>
            <a:r>
              <a:rPr sz="1600" spc="-5" dirty="0">
                <a:latin typeface="Arial MT"/>
                <a:cs typeface="Arial MT"/>
              </a:rPr>
              <a:t>Temporal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variations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(aging,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etc)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4629" y="3929126"/>
            <a:ext cx="6791959" cy="2806700"/>
            <a:chOff x="1174629" y="3929126"/>
            <a:chExt cx="6791959" cy="2806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6589" y="3968750"/>
              <a:ext cx="933450" cy="10226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0665" y="3938270"/>
              <a:ext cx="885443" cy="880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6589" y="5059172"/>
              <a:ext cx="835907" cy="9791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6013" y="4792471"/>
              <a:ext cx="750569" cy="8321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6457" y="3968750"/>
              <a:ext cx="927353" cy="10226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635" y="4109720"/>
              <a:ext cx="849630" cy="880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7715" y="3929126"/>
              <a:ext cx="723900" cy="8351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3309" y="5104892"/>
              <a:ext cx="706380" cy="8542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0033" y="5181853"/>
              <a:ext cx="665225" cy="939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554" y="3967987"/>
              <a:ext cx="830580" cy="981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5557" y="4457192"/>
              <a:ext cx="890777" cy="11795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4407" y="4134866"/>
              <a:ext cx="860298" cy="104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81615" y="5570474"/>
              <a:ext cx="825246" cy="8458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2409" y="5011166"/>
              <a:ext cx="803147" cy="7764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8165" y="5604764"/>
              <a:ext cx="908303" cy="7764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8185" y="4777994"/>
              <a:ext cx="714756" cy="7711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4629" y="5068315"/>
              <a:ext cx="766572" cy="10035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4135" y="5959093"/>
              <a:ext cx="785622" cy="7764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42363" y="5976619"/>
              <a:ext cx="633222" cy="6972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19652" y="5846318"/>
              <a:ext cx="703325" cy="80467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28141" y="5732017"/>
            <a:ext cx="782574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689355"/>
            <a:ext cx="74987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9565" algn="l"/>
              </a:tabLst>
            </a:pPr>
            <a:r>
              <a:rPr sz="4200" spc="-5" dirty="0"/>
              <a:t>Challenges</a:t>
            </a:r>
            <a:r>
              <a:rPr sz="4200" dirty="0"/>
              <a:t>:</a:t>
            </a:r>
            <a:r>
              <a:rPr sz="4200" spc="-5" dirty="0"/>
              <a:t> </a:t>
            </a:r>
            <a:r>
              <a:rPr sz="4200" dirty="0"/>
              <a:t>Interclass	similarity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524135" y="1753869"/>
            <a:ext cx="7868284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Interclass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similarity: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different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persons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very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similar appearance</a:t>
            </a:r>
            <a:endParaRPr sz="2800">
              <a:latin typeface="Arial MT"/>
              <a:cs typeface="Arial MT"/>
            </a:endParaRPr>
          </a:p>
          <a:p>
            <a:pPr marL="840105" lvl="1" indent="-370840">
              <a:lnSpc>
                <a:spcPct val="100000"/>
              </a:lnSpc>
              <a:spcBef>
                <a:spcPts val="57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840105" algn="l"/>
                <a:tab pos="840740" algn="l"/>
              </a:tabLst>
            </a:pPr>
            <a:r>
              <a:rPr sz="2400" dirty="0">
                <a:latin typeface="Arial MT"/>
                <a:cs typeface="Arial MT"/>
              </a:rPr>
              <a:t>Twins</a:t>
            </a:r>
            <a:endParaRPr sz="2400">
              <a:latin typeface="Arial MT"/>
              <a:cs typeface="Arial MT"/>
            </a:endParaRPr>
          </a:p>
          <a:p>
            <a:pPr marL="840105" lvl="1" indent="-370840">
              <a:lnSpc>
                <a:spcPct val="100000"/>
              </a:lnSpc>
              <a:spcBef>
                <a:spcPts val="57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840105" algn="l"/>
                <a:tab pos="840740" algn="l"/>
              </a:tabLst>
            </a:pPr>
            <a:r>
              <a:rPr sz="2400" dirty="0">
                <a:latin typeface="Arial MT"/>
                <a:cs typeface="Arial MT"/>
              </a:rPr>
              <a:t>Relatives</a:t>
            </a:r>
            <a:endParaRPr sz="2400">
              <a:latin typeface="Arial MT"/>
              <a:cs typeface="Arial MT"/>
            </a:endParaRPr>
          </a:p>
          <a:p>
            <a:pPr marL="840105" lvl="1" indent="-370840">
              <a:lnSpc>
                <a:spcPct val="100000"/>
              </a:lnSpc>
              <a:spcBef>
                <a:spcPts val="57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840105" algn="l"/>
                <a:tab pos="840740" algn="l"/>
              </a:tabLst>
            </a:pPr>
            <a:r>
              <a:rPr sz="2400" dirty="0">
                <a:latin typeface="Arial MT"/>
                <a:cs typeface="Arial MT"/>
              </a:rPr>
              <a:t>Strangers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may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look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alike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131" y="4326127"/>
            <a:ext cx="2700655" cy="2025650"/>
            <a:chOff x="238131" y="4326127"/>
            <a:chExt cx="2700655" cy="2025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31" y="4326127"/>
              <a:ext cx="1557527" cy="18348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31" y="4326127"/>
              <a:ext cx="2700527" cy="202539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4305" y="4326128"/>
            <a:ext cx="2663951" cy="20063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22755" y="6363208"/>
            <a:ext cx="10528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  <a:hlinkClick r:id="rId5"/>
              </a:rPr>
              <a:t>http://www.nypost.com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5051" y="4326127"/>
            <a:ext cx="2932175" cy="200634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40287" y="6395973"/>
            <a:ext cx="11906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  <a:hlinkClick r:id="rId7"/>
              </a:rPr>
              <a:t>http://multiples.about.com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5505" y="6334252"/>
            <a:ext cx="13474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</a:rPr>
              <a:t>http://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  <a:hlinkClick r:id="rId8"/>
              </a:rPr>
              <a:t>www.tujefetevigila.com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35" y="704595"/>
            <a:ext cx="77381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Challenges:</a:t>
            </a:r>
            <a:r>
              <a:rPr spc="-40" dirty="0"/>
              <a:t> </a:t>
            </a:r>
            <a:r>
              <a:rPr dirty="0"/>
              <a:t>Illumination</a:t>
            </a:r>
            <a:r>
              <a:rPr spc="-30" dirty="0"/>
              <a:t> </a:t>
            </a:r>
            <a:r>
              <a:rPr dirty="0"/>
              <a:t>variations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135" y="1684527"/>
            <a:ext cx="8070215" cy="20764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4965" marR="5080" indent="-342900">
              <a:lnSpc>
                <a:spcPct val="79800"/>
              </a:lnSpc>
              <a:spcBef>
                <a:spcPts val="780"/>
              </a:spcBef>
              <a:buClr>
                <a:srgbClr val="26266B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Illumination variations may significantly affect the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appearance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 face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 2D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images</a:t>
            </a:r>
            <a:endParaRPr sz="2800">
              <a:latin typeface="Arial MT"/>
              <a:cs typeface="Arial MT"/>
            </a:endParaRPr>
          </a:p>
          <a:p>
            <a:pPr marL="755650" marR="391160" lvl="1" indent="-285750">
              <a:lnSpc>
                <a:spcPct val="79800"/>
              </a:lnSpc>
              <a:spcBef>
                <a:spcPts val="575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</a:tabLst>
            </a:pPr>
            <a:r>
              <a:rPr sz="2400" spc="-5" dirty="0">
                <a:latin typeface="Arial MT"/>
                <a:cs typeface="Arial MT"/>
              </a:rPr>
              <a:t>Recognition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performance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drop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40%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" dirty="0">
                <a:latin typeface="Arial MT"/>
                <a:cs typeface="Arial MT"/>
              </a:rPr>
              <a:t> images </a:t>
            </a:r>
            <a:r>
              <a:rPr sz="2400" dirty="0">
                <a:latin typeface="Arial MT"/>
                <a:cs typeface="Arial MT"/>
              </a:rPr>
              <a:t>taken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outdoors!</a:t>
            </a:r>
            <a:endParaRPr sz="2400">
              <a:latin typeface="Arial MT"/>
              <a:cs typeface="Arial MT"/>
            </a:endParaRPr>
          </a:p>
          <a:p>
            <a:pPr marL="755650" marR="19050" lvl="1" indent="-285750">
              <a:lnSpc>
                <a:spcPct val="71500"/>
              </a:lnSpc>
              <a:spcBef>
                <a:spcPts val="810"/>
              </a:spcBef>
              <a:buClr>
                <a:srgbClr val="9797C5"/>
              </a:buClr>
              <a:buSzPct val="79166"/>
              <a:buFont typeface="Wingdings"/>
              <a:buChar char=""/>
              <a:tabLst>
                <a:tab pos="755650" algn="l"/>
                <a:tab pos="5467350" algn="l"/>
              </a:tabLst>
            </a:pPr>
            <a:r>
              <a:rPr sz="2400" dirty="0">
                <a:latin typeface="Arial MT"/>
                <a:cs typeface="Arial MT"/>
              </a:rPr>
              <a:t>Humans have difficulties in recognizing familiar faces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light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direction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changes (e.g.	top-lit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385" dirty="0">
                <a:latin typeface="Cambria"/>
                <a:cs typeface="Cambria"/>
              </a:rPr>
              <a:t>→</a:t>
            </a:r>
            <a:r>
              <a:rPr sz="2400" spc="90" dirty="0">
                <a:latin typeface="Cambria"/>
                <a:cs typeface="Cambria"/>
              </a:rPr>
              <a:t> </a:t>
            </a:r>
            <a:r>
              <a:rPr sz="2400" spc="-5" dirty="0">
                <a:latin typeface="Arial MT"/>
                <a:cs typeface="Arial MT"/>
              </a:rPr>
              <a:t>bottom-lit)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6193" y="4197349"/>
            <a:ext cx="8509000" cy="1719580"/>
            <a:chOff x="346193" y="4197349"/>
            <a:chExt cx="8509000" cy="1719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193" y="4197623"/>
              <a:ext cx="4232778" cy="17192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0957" y="5025643"/>
              <a:ext cx="4293870" cy="8907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0957" y="4197349"/>
              <a:ext cx="4293869" cy="8778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935" y="6680200"/>
            <a:ext cx="4333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Yale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Face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Database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</a:t>
            </a:r>
            <a:r>
              <a:rPr sz="900" spc="260" dirty="0">
                <a:latin typeface="Arial MT"/>
                <a:cs typeface="Arial MT"/>
              </a:rPr>
              <a:t> </a:t>
            </a:r>
            <a:r>
              <a:rPr sz="900" u="sng" spc="-5" dirty="0">
                <a:solidFill>
                  <a:srgbClr val="626294"/>
                </a:solidFill>
                <a:uFill>
                  <a:solidFill>
                    <a:srgbClr val="626294"/>
                  </a:solidFill>
                </a:uFill>
                <a:latin typeface="Arial MT"/>
                <a:cs typeface="Arial MT"/>
                <a:hlinkClick r:id="rId5"/>
              </a:rPr>
              <a:t>http://vision.ucsd.edu/~leekc/ExtYaleDatabase/ExtYaleB.htm</a:t>
            </a:r>
            <a:r>
              <a:rPr sz="900" spc="-5" dirty="0">
                <a:solidFill>
                  <a:srgbClr val="626294"/>
                </a:solidFill>
                <a:latin typeface="Arial MT"/>
                <a:cs typeface="Arial MT"/>
                <a:hlinkClick r:id="rId5"/>
              </a:rPr>
              <a:t>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1705" y="5973826"/>
            <a:ext cx="10490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Arial MT"/>
                <a:cs typeface="Arial MT"/>
              </a:rPr>
              <a:t>Yale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Face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Database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B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2841</Words>
  <Application>Microsoft Office PowerPoint</Application>
  <PresentationFormat>Custom</PresentationFormat>
  <Paragraphs>333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MT</vt:lpstr>
      <vt:lpstr>Calibri</vt:lpstr>
      <vt:lpstr>Cambria</vt:lpstr>
      <vt:lpstr>Wingdings</vt:lpstr>
      <vt:lpstr>Office Theme</vt:lpstr>
      <vt:lpstr>Face Recognition</vt:lpstr>
      <vt:lpstr>Face recognition problem</vt:lpstr>
      <vt:lpstr>Face recognition/identification</vt:lpstr>
      <vt:lpstr>Face authentication/verification</vt:lpstr>
      <vt:lpstr>Applications</vt:lpstr>
      <vt:lpstr>Face recognition in humans</vt:lpstr>
      <vt:lpstr>Challenges: Intrapersonal variations</vt:lpstr>
      <vt:lpstr>Challenges: Interclass similarity</vt:lpstr>
      <vt:lpstr>Challenges: Illumination variations</vt:lpstr>
      <vt:lpstr>Challenges: Pose variations</vt:lpstr>
      <vt:lpstr>Challenges: Facial expressions</vt:lpstr>
      <vt:lpstr>Challenges: Disguises</vt:lpstr>
      <vt:lpstr>Challenges: Information redundancy</vt:lpstr>
      <vt:lpstr>Typical face recognition system  architecture Face recognition/authentication</vt:lpstr>
      <vt:lpstr>Face detection</vt:lpstr>
      <vt:lpstr>Face detection</vt:lpstr>
      <vt:lpstr>Face detection techniques</vt:lpstr>
      <vt:lpstr>Knowledge-based face detection</vt:lpstr>
      <vt:lpstr>Feature invariant face detection</vt:lpstr>
      <vt:lpstr>Skin color based face detection</vt:lpstr>
      <vt:lpstr>Template based face detection</vt:lpstr>
      <vt:lpstr>Appearance based face detection</vt:lpstr>
      <vt:lpstr>Eigenfaces for detection</vt:lpstr>
      <vt:lpstr>Facial feature detection</vt:lpstr>
      <vt:lpstr>2D face recognition techniques</vt:lpstr>
      <vt:lpstr>2D face recognition techniques</vt:lpstr>
      <vt:lpstr>Eigenfaces</vt:lpstr>
      <vt:lpstr>Probabilistic eigenfaces</vt:lpstr>
      <vt:lpstr>Embedded Hidden Markov Models</vt:lpstr>
      <vt:lpstr>3D morphable model</vt:lpstr>
      <vt:lpstr>3D and 2D+3D face recognition  techniques</vt:lpstr>
      <vt:lpstr>Why use 3D images for face  recognition?</vt:lpstr>
      <vt:lpstr>2D+3D face recognition</vt:lpstr>
      <vt:lpstr>3D facial data representations</vt:lpstr>
      <vt:lpstr>3D face recognition techniques</vt:lpstr>
      <vt:lpstr>Surface-based 3D face recognition</vt:lpstr>
      <vt:lpstr>Appearance-based 3D face  recognition</vt:lpstr>
      <vt:lpstr>Model-based 3D face recognition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</dc:title>
  <dc:creator>ITI</dc:creator>
  <cp:lastModifiedBy>PC</cp:lastModifiedBy>
  <cp:revision>1</cp:revision>
  <dcterms:created xsi:type="dcterms:W3CDTF">2021-10-07T10:10:04Z</dcterms:created>
  <dcterms:modified xsi:type="dcterms:W3CDTF">2021-10-07T10:22:26Z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2009-10-16T00:00:00Z</vt:filetime>
  </property>
  <property fmtid="{D5CDD505-2E9C-101B-9397-08002B2CF9AE}" pid="3" name="Creator">
    <vt:lpwstr>Acrobat PDFMaker 7.0.5 for PowerPoint</vt:lpwstr>
  </property>
  <property fmtid="{D5CDD505-2E9C-101B-9397-08002B2CF9AE}" pid="4" name="LastSaved">
    <vt:filetime>2021-10-07T00:00:00Z</vt:filetime>
  </property>
</Properties>
</file>